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72"/>
  </p:notesMasterIdLst>
  <p:handoutMasterIdLst>
    <p:handoutMasterId r:id="rId73"/>
  </p:handoutMasterIdLst>
  <p:sldIdLst>
    <p:sldId id="274" r:id="rId3"/>
    <p:sldId id="276" r:id="rId4"/>
    <p:sldId id="394" r:id="rId5"/>
    <p:sldId id="395" r:id="rId6"/>
    <p:sldId id="396" r:id="rId7"/>
    <p:sldId id="397" r:id="rId8"/>
    <p:sldId id="398" r:id="rId9"/>
    <p:sldId id="399" r:id="rId10"/>
    <p:sldId id="400" r:id="rId11"/>
    <p:sldId id="402" r:id="rId12"/>
    <p:sldId id="403" r:id="rId13"/>
    <p:sldId id="404" r:id="rId14"/>
    <p:sldId id="405" r:id="rId15"/>
    <p:sldId id="406" r:id="rId16"/>
    <p:sldId id="407" r:id="rId17"/>
    <p:sldId id="408" r:id="rId18"/>
    <p:sldId id="409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426" r:id="rId35"/>
    <p:sldId id="427" r:id="rId36"/>
    <p:sldId id="428" r:id="rId37"/>
    <p:sldId id="429" r:id="rId38"/>
    <p:sldId id="430" r:id="rId39"/>
    <p:sldId id="431" r:id="rId40"/>
    <p:sldId id="432" r:id="rId41"/>
    <p:sldId id="433" r:id="rId42"/>
    <p:sldId id="434" r:id="rId43"/>
    <p:sldId id="435" r:id="rId44"/>
    <p:sldId id="436" r:id="rId45"/>
    <p:sldId id="437" r:id="rId46"/>
    <p:sldId id="438" r:id="rId47"/>
    <p:sldId id="439" r:id="rId48"/>
    <p:sldId id="440" r:id="rId49"/>
    <p:sldId id="441" r:id="rId50"/>
    <p:sldId id="442" r:id="rId51"/>
    <p:sldId id="443" r:id="rId52"/>
    <p:sldId id="444" r:id="rId53"/>
    <p:sldId id="445" r:id="rId54"/>
    <p:sldId id="446" r:id="rId55"/>
    <p:sldId id="447" r:id="rId56"/>
    <p:sldId id="448" r:id="rId57"/>
    <p:sldId id="449" r:id="rId58"/>
    <p:sldId id="450" r:id="rId59"/>
    <p:sldId id="451" r:id="rId60"/>
    <p:sldId id="452" r:id="rId61"/>
    <p:sldId id="453" r:id="rId62"/>
    <p:sldId id="454" r:id="rId63"/>
    <p:sldId id="464" r:id="rId64"/>
    <p:sldId id="456" r:id="rId65"/>
    <p:sldId id="457" r:id="rId66"/>
    <p:sldId id="465" r:id="rId67"/>
    <p:sldId id="466" r:id="rId68"/>
    <p:sldId id="458" r:id="rId69"/>
    <p:sldId id="352" r:id="rId70"/>
    <p:sldId id="393" r:id="rId7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221" autoAdjust="0"/>
    <p:restoredTop sz="94533" autoAdjust="0"/>
  </p:normalViewPr>
  <p:slideViewPr>
    <p:cSldViewPr>
      <p:cViewPr>
        <p:scale>
          <a:sx n="66" d="100"/>
          <a:sy n="66" d="100"/>
        </p:scale>
        <p:origin x="-917" y="-571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5/28/2014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8F7C87-297F-4768-A2F9-56F4DE179C51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74827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9AB3D-9A8B-4687-9BC4-24CDAE87BF70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01332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13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5E5E66-BFE2-4CB5-85A7-5FAE0E767EEE}" type="slidenum">
              <a:rPr lang="en-US"/>
              <a:pPr/>
              <a:t>42</a:t>
            </a:fld>
            <a:r>
              <a:rPr lang="en-US" dirty="0"/>
              <a:t>##</a:t>
            </a:r>
          </a:p>
        </p:txBody>
      </p:sp>
      <p:sp>
        <p:nvSpPr>
          <p:cNvPr id="52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476468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370C41-6F84-45AF-A780-BAEC8DB01186}" type="slidenum">
              <a:rPr lang="en-US"/>
              <a:pPr/>
              <a:t>48</a:t>
            </a:fld>
            <a:r>
              <a:rPr lang="en-US" dirty="0"/>
              <a:t>##</a:t>
            </a:r>
          </a:p>
        </p:txBody>
      </p:sp>
      <p:sp>
        <p:nvSpPr>
          <p:cNvPr id="52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34211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906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193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00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11CC5C-B604-4E61-A93F-039A61AE8E7C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1931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B77A5-F454-4FD5-A1AA-CCF708A15013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1177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F1A45E-3089-4D4E-9F90-A4C64E4B9717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7619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E806CC-9FF8-4F65-B784-7AB7A6C0FA35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12073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0B8EC9-54F1-4A87-854D-1953FCF076C1}" type="slidenum">
              <a:rPr lang="en-US"/>
              <a:pPr/>
              <a:t>23</a:t>
            </a:fld>
            <a:r>
              <a:rPr lang="en-US" dirty="0"/>
              <a:t>##</a:t>
            </a:r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01986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1EDAE0-F2B7-42C1-A1AC-18180CF9BC8C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88059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FEAF6C-D8AC-414A-A6B0-B72E619E9FB0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0044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5/28/2014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82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1524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726750" y="2438401"/>
            <a:ext cx="8532178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305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5/28/2014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  <p:sldLayoutId id="2147483673" r:id="rId6"/>
    <p:sldLayoutId id="2147483674" r:id="rId7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dotnetfiddle.net/lb9YV1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dotnetfiddle.net/Og5Hr6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s://dotnetfiddle.net/qGHmf5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fiddle.net/XSn2s6" TargetMode="External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s://dotnetfiddle.net/sEptrg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dotnetfiddle.net/mv731P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hyperlink" Target="http://rds.yahoo.com/_ylt=A0WTefZlhgpLqRMA8kKjzbkF/SIG=128oj9t9o/EXP=1259067365/**http:/www.flickr.com/photos/thorsdottir/3346542372/" TargetMode="External"/><Relationship Id="rId9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rds.yahoo.com/_ylt=A0WTefOdiApLocoA2qyjzbkF/SIG=123gpadeg/EXP=1259067933/**http:/users.omskreg.ru/~lanin/pict/eigenf1.jp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5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dotnetfiddle.net/BEzFNP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6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rds.yahoo.com/_ylt=A0WTb_k5eQpLX0oAzU.jzbkF/SIG=12b656ear/EXP=1259063993/**http:/www.radicalvalley.com/Images/PICS/data-entry.jpg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://rds.yahoo.com/_ylt=A0WTefemjApLkgYBqCaJzbkF;_ylu=X3oDMTBqaTdkZW1yBHBvcwM2OQRzZWMDc3IEdnRpZAM-/SIG=1fljnmf3p/EXP=1259068966/**http:/images.search.yahoo.com/images/view?back=http://images.search.yahoo.com/search/images?p=integers&amp;b=55&amp;ni=18&amp;ei=utf-8&amp;pstart=1&amp;w=385&amp;h=261&amp;imgurl=integers.eu/images/math/math_385x261.jpg&amp;rurl=http://integers.eu/&amp;size=9k&amp;name=math+385x261+jpg&amp;p=integers&amp;oid=ca709bb4a5eab796&amp;fr2=&amp;no=69&amp;tt=21574&amp;b=55&amp;ni=18&amp;sigr=10j79u6nk&amp;sigi=118co5t93&amp;sigb=12kc6cjm9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hyperlink" Target="http://rds.yahoo.com/_ylt=A0WTefSdjQpLOx8Ami6jzbkF/SIG=134tf16kk/EXP=1259069213/**http:/www.informatik.uni-leipzig.de/bsv/Hlawit/Glyphs/glyphs/glyphs2-000005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hyperlink" Target="https://dotnetfiddle.net/4W3EsU" TargetMode="Externa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dotnetfiddle.net/PN3p59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hyperlink" Target="http://softuni.bg/courses/csharp-basics/" TargetMode="Externa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7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504848"/>
            <a:ext cx="7382341" cy="1476352"/>
          </a:xfrm>
        </p:spPr>
        <p:txBody>
          <a:bodyPr>
            <a:normAutofit fontScale="90000"/>
          </a:bodyPr>
          <a:lstStyle/>
          <a:p>
            <a:r>
              <a:rPr lang="en-US" dirty="0"/>
              <a:t>Primitive </a:t>
            </a:r>
            <a:r>
              <a:rPr lang="en-US" dirty="0" smtClean="0"/>
              <a:t>Data</a:t>
            </a:r>
            <a:br>
              <a:rPr lang="en-US" dirty="0" smtClean="0"/>
            </a:br>
            <a:r>
              <a:rPr lang="en-US" dirty="0" smtClean="0"/>
              <a:t>Types and </a:t>
            </a:r>
            <a:r>
              <a:rPr lang="en-US" dirty="0"/>
              <a:t>Variables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2193899"/>
            <a:ext cx="7382341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Integer, Floating-Point, Text Data, Variables, Literals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2" descr="http://educhoices.org/cimages/multimages/1/free_technology_courses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7" cstate="print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50" y="3733800"/>
            <a:ext cx="7381875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8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1983" y="1750285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Depending on the unit of measure we may use different data types:</a:t>
            </a:r>
            <a:endParaRPr lang="bg-BG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Measuring Time – Example</a:t>
            </a:r>
            <a:endParaRPr lang="bg-BG" dirty="0"/>
          </a:p>
        </p:txBody>
      </p:sp>
      <p:sp>
        <p:nvSpPr>
          <p:cNvPr id="512004" name="Rectangle 4"/>
          <p:cNvSpPr>
            <a:spLocks noChangeArrowheads="1"/>
          </p:cNvSpPr>
          <p:nvPr/>
        </p:nvSpPr>
        <p:spPr bwMode="auto">
          <a:xfrm>
            <a:off x="907143" y="3169704"/>
            <a:ext cx="10363200" cy="28884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centuries = 20;    //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small 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(up to 255)</a:t>
            </a:r>
            <a:endParaRPr lang="bg-BG" sz="21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ushort years = 2000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A small number (up to 32767)</a:t>
            </a:r>
            <a:endParaRPr lang="bg-BG" sz="21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 days = 730480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// A large number (up to 4.3 billions)</a:t>
            </a:r>
            <a:endParaRPr lang="bg-BG" sz="21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 hours = 17531520; //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very big 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(up to 18.4*10^18)</a:t>
            </a:r>
            <a:endParaRPr lang="bg-BG" sz="21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"{</a:t>
            </a: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 centuries is {1} years, or {2} days, or {3} hours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.",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centuries, years, days, hours);</a:t>
            </a:r>
            <a:endParaRPr lang="en-US" sz="21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1958727"/>
            <a:ext cx="87344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238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1676400"/>
            <a:ext cx="8229600" cy="820600"/>
          </a:xfrm>
        </p:spPr>
        <p:txBody>
          <a:bodyPr/>
          <a:lstStyle/>
          <a:p>
            <a:r>
              <a:rPr lang="en-US" dirty="0" smtClean="0"/>
              <a:t>Integer Types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979612" y="2631280"/>
            <a:ext cx="8229600" cy="719034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Live Demo</a:t>
            </a:r>
            <a:endParaRPr lang="en-US" dirty="0"/>
          </a:p>
        </p:txBody>
      </p:sp>
      <p:pic>
        <p:nvPicPr>
          <p:cNvPr id="69634" name="Picture 2" descr="http://rds.yahoo.com/_ylt=A0WTefVhfApLJGoAK7yjzbkF/SIG=1281pab8j/EXP=1259064801/**http%3A/www.gridagents.com/images/accent-red-wave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34748" y="3657599"/>
            <a:ext cx="3393664" cy="2435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6"/>
          <p:cNvGrpSpPr/>
          <p:nvPr/>
        </p:nvGrpSpPr>
        <p:grpSpPr>
          <a:xfrm>
            <a:off x="836612" y="2986708"/>
            <a:ext cx="3957152" cy="3261692"/>
            <a:chOff x="7819802" y="801727"/>
            <a:chExt cx="3060394" cy="2728980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8" name="TextBox 7"/>
            <p:cNvSpPr txBox="1"/>
            <p:nvPr/>
          </p:nvSpPr>
          <p:spPr>
            <a:xfrm rot="21521100">
              <a:off x="7894694" y="801727"/>
              <a:ext cx="104637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737543">
              <a:off x="7819802" y="2029623"/>
              <a:ext cx="119616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843522">
              <a:off x="9175424" y="1112265"/>
              <a:ext cx="14519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07799">
              <a:off x="8947550" y="2248688"/>
              <a:ext cx="14109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445021">
              <a:off x="8498575" y="1596797"/>
              <a:ext cx="10359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1351847">
              <a:off x="9748264" y="1769662"/>
              <a:ext cx="1037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737566">
              <a:off x="9583046" y="2945932"/>
              <a:ext cx="12971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21140650">
              <a:off x="8079929" y="2778508"/>
              <a:ext cx="13821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3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1638" y="1524000"/>
            <a:ext cx="8766174" cy="1600200"/>
          </a:xfrm>
        </p:spPr>
        <p:txBody>
          <a:bodyPr/>
          <a:lstStyle/>
          <a:p>
            <a:pPr>
              <a:lnSpc>
                <a:spcPts val="6000"/>
              </a:lnSpc>
            </a:pPr>
            <a:r>
              <a:rPr lang="en-US" dirty="0" smtClean="0"/>
              <a:t>Floating-Point and</a:t>
            </a:r>
            <a:br>
              <a:rPr lang="en-US" dirty="0" smtClean="0"/>
            </a:br>
            <a:r>
              <a:rPr lang="en-US" dirty="0" smtClean="0"/>
              <a:t>Decimal Floating-Point Types</a:t>
            </a:r>
            <a:endParaRPr lang="en-US" dirty="0"/>
          </a:p>
        </p:txBody>
      </p:sp>
      <p:pic>
        <p:nvPicPr>
          <p:cNvPr id="3" name="Picture 2" descr="CB101868 by charlyxbox.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3581400"/>
            <a:ext cx="4076014" cy="27146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 rot="21341534">
            <a:off x="619349" y="3823105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843522">
            <a:off x="1882036" y="5011594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445021">
            <a:off x="8710930" y="4298583"/>
            <a:ext cx="2691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3255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Floating-point types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 real numbers</a:t>
            </a:r>
          </a:p>
          <a:p>
            <a:pPr lvl="1"/>
            <a:r>
              <a:rPr lang="en-US" dirty="0"/>
              <a:t>May be signed or unsigned</a:t>
            </a:r>
          </a:p>
          <a:p>
            <a:pPr lvl="1"/>
            <a:r>
              <a:rPr lang="en-US" dirty="0"/>
              <a:t>Have range of values and different precision depending on the used memory</a:t>
            </a:r>
          </a:p>
          <a:p>
            <a:pPr lvl="1"/>
            <a:r>
              <a:rPr lang="en-US" dirty="0"/>
              <a:t>Can behave abnormally in the calculations</a:t>
            </a:r>
          </a:p>
        </p:txBody>
      </p:sp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are Floating-Point Types?</a:t>
            </a:r>
            <a:endParaRPr lang="bg-BG" sz="3600" dirty="0"/>
          </a:p>
        </p:txBody>
      </p:sp>
      <p:pic>
        <p:nvPicPr>
          <p:cNvPr id="66562" name="Picture 2" descr="Numbers by inconspicuous_bostonian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5105401"/>
            <a:ext cx="6781800" cy="1385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203677">
            <a:off x="6854141" y="983155"/>
            <a:ext cx="1965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705665">
            <a:off x="8106589" y="1935791"/>
            <a:ext cx="1076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71071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(±1.5 × 10</a:t>
            </a:r>
            <a:r>
              <a:rPr lang="en-US" baseline="30000" dirty="0"/>
              <a:t>−45</a:t>
            </a:r>
            <a:r>
              <a:rPr lang="en-US" dirty="0"/>
              <a:t> to ±3.4 × 10</a:t>
            </a:r>
            <a:r>
              <a:rPr lang="en-US" baseline="30000" dirty="0"/>
              <a:t>38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32-bits</a:t>
            </a:r>
            <a:r>
              <a:rPr lang="en-US" dirty="0"/>
              <a:t>, precision of 7 digits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(±5.0 × 10</a:t>
            </a:r>
            <a:r>
              <a:rPr lang="en-US" baseline="30000" dirty="0"/>
              <a:t>−324</a:t>
            </a:r>
            <a:r>
              <a:rPr lang="en-US" dirty="0"/>
              <a:t> to ±1.7 × 10</a:t>
            </a:r>
            <a:r>
              <a:rPr lang="en-US" baseline="30000" dirty="0"/>
              <a:t>308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64-bits</a:t>
            </a:r>
            <a:r>
              <a:rPr lang="en-US" dirty="0"/>
              <a:t>, precision of 15-16 digits</a:t>
            </a:r>
          </a:p>
          <a:p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Floating-Point Types</a:t>
            </a:r>
            <a:endParaRPr lang="bg-BG"/>
          </a:p>
        </p:txBody>
      </p:sp>
      <p:sp>
        <p:nvSpPr>
          <p:cNvPr id="5" name="TextBox 4"/>
          <p:cNvSpPr txBox="1"/>
          <p:nvPr/>
        </p:nvSpPr>
        <p:spPr>
          <a:xfrm rot="509281">
            <a:off x="8594538" y="1599376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double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875553">
            <a:off x="9285009" y="3122575"/>
            <a:ext cx="12726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float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 descr="http://dual.tuhh.de/voigt/images/projects/teaser_ieee_754-200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77" r="-5477"/>
          <a:stretch/>
        </p:blipFill>
        <p:spPr bwMode="auto">
          <a:xfrm>
            <a:off x="8761412" y="4572000"/>
            <a:ext cx="2642102" cy="1600200"/>
          </a:xfrm>
          <a:prstGeom prst="roundRect">
            <a:avLst>
              <a:gd name="adj" fmla="val 5783"/>
            </a:avLst>
          </a:prstGeom>
          <a:solidFill>
            <a:schemeClr val="tx1"/>
          </a:solidFill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424059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Difference </a:t>
            </a:r>
            <a:r>
              <a:rPr lang="en-US" dirty="0"/>
              <a:t>in precision when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NOTE: The “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/>
              <a:t>” suffix in the first statement!</a:t>
            </a:r>
          </a:p>
          <a:p>
            <a:pPr lvl="1"/>
            <a:r>
              <a:rPr lang="en-US" dirty="0"/>
              <a:t>Real numbers are by default interpreted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One should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explicitly</a:t>
            </a:r>
            <a:r>
              <a:rPr lang="en-US" dirty="0"/>
              <a:t> convert them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endParaRPr lang="bg-BG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 Precision – Example</a:t>
            </a:r>
            <a:endParaRPr lang="bg-BG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760412" y="2473607"/>
            <a:ext cx="1066800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floatPI = 3.141592653589793238f;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doublePI = 3.141592653589793238;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Console.WriteLine("Float PI is: {0}", floatPI);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Console.WriteLine("Double PI is: {0}", doublePI);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87" y="1952112"/>
            <a:ext cx="41243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60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75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abnormalities</a:t>
            </a:r>
            <a:r>
              <a:rPr lang="en-US" dirty="0"/>
              <a:t> </a:t>
            </a:r>
            <a:r>
              <a:rPr lang="en-US" dirty="0" smtClean="0"/>
              <a:t>can be observed </a:t>
            </a:r>
            <a:r>
              <a:rPr lang="en-US" dirty="0"/>
              <a:t>when using floating-point numbers</a:t>
            </a:r>
          </a:p>
          <a:p>
            <a:pPr lvl="1"/>
            <a:r>
              <a:rPr lang="en-US" dirty="0"/>
              <a:t>Comparing floating-point numbers can not be </a:t>
            </a:r>
            <a:r>
              <a:rPr lang="en-US" dirty="0" smtClean="0"/>
              <a:t>performed directly </a:t>
            </a:r>
            <a:r>
              <a:rPr lang="en-US" dirty="0"/>
              <a:t>with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dirty="0" smtClean="0"/>
              <a:t> operator</a:t>
            </a:r>
            <a:endParaRPr lang="bg-BG" dirty="0"/>
          </a:p>
        </p:txBody>
      </p:sp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/>
              <a:t>Abnormalities in the Floating-Point Calculations</a:t>
            </a:r>
            <a:endParaRPr lang="bg-BG" sz="3700" dirty="0"/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622414" y="3886201"/>
            <a:ext cx="10943998" cy="2039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1.0f;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b = 0.33f;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sum = 1.33f;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equal = (a+b == sum); // False!!!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Console.WriteLine("a+b={0} 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={1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equal={2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a+b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sum, equal);</a:t>
            </a:r>
          </a:p>
        </p:txBody>
      </p:sp>
      <p:pic>
        <p:nvPicPr>
          <p:cNvPr id="62466" name="Picture 2" descr="http://rds.yahoo.com/_ylt=A0WTefeqfQpLnuoA13ajzbkF/SIG=12dsa8g6n/EXP=1259065130/**http%3A/www2.hiren.info/desktopwallpapers/3d/alien-web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823" y="3340631"/>
            <a:ext cx="2529000" cy="1554340"/>
          </a:xfrm>
          <a:prstGeom prst="roundRect">
            <a:avLst>
              <a:gd name="adj" fmla="val 1013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84783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 special </a:t>
            </a:r>
            <a:r>
              <a:rPr lang="en-US" dirty="0" smtClean="0"/>
              <a:t>decimal floating-point real </a:t>
            </a:r>
            <a:r>
              <a:rPr lang="en-US" dirty="0"/>
              <a:t>number </a:t>
            </a:r>
            <a:r>
              <a:rPr lang="en-US" dirty="0" smtClean="0"/>
              <a:t>type in C#: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(±1,0 × 10</a:t>
            </a:r>
            <a:r>
              <a:rPr lang="en-US" baseline="30000" dirty="0"/>
              <a:t>-28</a:t>
            </a:r>
            <a:r>
              <a:rPr lang="en-US" dirty="0"/>
              <a:t> to ±7,9 × 10</a:t>
            </a:r>
            <a:r>
              <a:rPr lang="en-US" baseline="30000" dirty="0"/>
              <a:t>28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128-bits</a:t>
            </a:r>
            <a:r>
              <a:rPr lang="en-US" dirty="0"/>
              <a:t>, precision of 28-29 digits</a:t>
            </a:r>
          </a:p>
          <a:p>
            <a:pPr lvl="1"/>
            <a:r>
              <a:rPr lang="en-US" dirty="0"/>
              <a:t>Used for financial </a:t>
            </a:r>
            <a:r>
              <a:rPr lang="en-US" dirty="0" smtClean="0"/>
              <a:t>calculations</a:t>
            </a:r>
            <a:endParaRPr lang="en-US" dirty="0"/>
          </a:p>
          <a:p>
            <a:pPr lvl="1"/>
            <a:r>
              <a:rPr lang="en-US" dirty="0"/>
              <a:t>No round-off </a:t>
            </a:r>
            <a:r>
              <a:rPr lang="en-US" dirty="0" smtClean="0"/>
              <a:t>errors</a:t>
            </a:r>
          </a:p>
          <a:p>
            <a:pPr lvl="1"/>
            <a:r>
              <a:rPr lang="en-US" dirty="0" smtClean="0"/>
              <a:t>Almost no loss of precision</a:t>
            </a:r>
            <a:endParaRPr lang="en-US" dirty="0"/>
          </a:p>
          <a:p>
            <a:r>
              <a:rPr lang="en-US" dirty="0"/>
              <a:t>The default value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 is:</a:t>
            </a:r>
          </a:p>
          <a:p>
            <a:pPr lvl="1"/>
            <a:r>
              <a:rPr lang="bg-BG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0.0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is the suffix for decimal numbers)</a:t>
            </a:r>
            <a:endParaRPr lang="bg-BG" dirty="0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Floating-Point </a:t>
            </a:r>
            <a:r>
              <a:rPr lang="en-US" dirty="0"/>
              <a:t>Types</a:t>
            </a:r>
            <a:endParaRPr lang="bg-BG" dirty="0"/>
          </a:p>
        </p:txBody>
      </p:sp>
      <p:pic>
        <p:nvPicPr>
          <p:cNvPr id="65540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1"/>
          <a:stretch>
            <a:fillRect/>
          </a:stretch>
        </p:blipFill>
        <p:spPr bwMode="auto">
          <a:xfrm>
            <a:off x="7694612" y="2910220"/>
            <a:ext cx="2646952" cy="1814180"/>
          </a:xfrm>
          <a:prstGeom prst="roundRect">
            <a:avLst>
              <a:gd name="adj" fmla="val 5770"/>
            </a:avLst>
          </a:prstGeom>
          <a:noFill/>
        </p:spPr>
      </p:pic>
      <p:pic>
        <p:nvPicPr>
          <p:cNvPr id="65538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012" y="2304901"/>
            <a:ext cx="1097848" cy="1097848"/>
          </a:xfrm>
          <a:prstGeom prst="ellipse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 rot="21146390">
            <a:off x="9040154" y="5016270"/>
            <a:ext cx="2438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decimal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8158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4114800"/>
            <a:ext cx="8077200" cy="1447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Floating-Point and Decimal Floating-Point Types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681766"/>
            <a:ext cx="8229600" cy="719034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Live Demo</a:t>
            </a:r>
            <a:endParaRPr lang="en-US" dirty="0"/>
          </a:p>
        </p:txBody>
      </p:sp>
      <p:pic>
        <p:nvPicPr>
          <p:cNvPr id="61442" name="Picture 2" descr="Imagination.vg by sub.site.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2" y="1152525"/>
            <a:ext cx="5981700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383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18834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Boolean Type</a:t>
            </a:r>
            <a:endParaRPr lang="en-US" dirty="0"/>
          </a:p>
        </p:txBody>
      </p:sp>
      <p:pic>
        <p:nvPicPr>
          <p:cNvPr id="60418" name="Picture 2" descr="Tumbling Dice by r o s e n d a h l.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060606"/>
              </a:clrFrom>
              <a:clrTo>
                <a:srgbClr val="06060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 bwMode="auto">
          <a:xfrm>
            <a:off x="5637212" y="3581401"/>
            <a:ext cx="3624264" cy="2409827"/>
          </a:xfrm>
          <a:prstGeom prst="rect">
            <a:avLst/>
          </a:prstGeom>
          <a:noFill/>
        </p:spPr>
      </p:pic>
      <p:pic>
        <p:nvPicPr>
          <p:cNvPr id="61442" name="Picture 2" descr="http://www.filmfestivalworld.com/fileadmin/media/festival/True_False_Film_Festival/True_False_Documentary_Festival_10_orig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581400"/>
            <a:ext cx="2133600" cy="2433638"/>
          </a:xfrm>
          <a:prstGeom prst="roundRect">
            <a:avLst>
              <a:gd name="adj" fmla="val 10417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445021">
            <a:off x="9505743" y="2651613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689231">
            <a:off x="762185" y="2558918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513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Autofit/>
          </a:bodyPr>
          <a:lstStyle/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sz="3200" dirty="0"/>
              <a:t>Primitive Data Types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Integer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Floating-Point / Decimal Floating-Point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Boolean</a:t>
            </a:r>
            <a:endParaRPr lang="en-US" sz="3000" dirty="0"/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Character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String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/>
              <a:t>Object</a:t>
            </a:r>
          </a:p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dirty="0"/>
              <a:t>Declaring and Using Variables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Identifiers, Variables, Literals</a:t>
            </a:r>
            <a:endParaRPr lang="en-US" sz="3000" dirty="0"/>
          </a:p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Nullable</a:t>
            </a:r>
            <a:r>
              <a:rPr lang="en-US" sz="3200" dirty="0" smtClean="0"/>
              <a:t> Types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8" name="Picture 4" descr="http://files.softicons.com/download/system-icons/folder-free-icons-by-iconshock/png/512/folder_document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452" y="3048000"/>
            <a:ext cx="2156197" cy="215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882" y="1843863"/>
            <a:ext cx="2054530" cy="2042337"/>
          </a:xfrm>
          <a:prstGeom prst="rect">
            <a:avLst/>
          </a:prstGeom>
        </p:spPr>
      </p:pic>
      <p:pic>
        <p:nvPicPr>
          <p:cNvPr id="1032" name="Picture 8" descr="http://wp.streetwise.co/wp-content/uploads/2011/03/numbers-icon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0292">
            <a:off x="7412800" y="684909"/>
            <a:ext cx="2187703" cy="218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1851" y="3787370"/>
            <a:ext cx="2878654" cy="287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Boolean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Is declared </a:t>
            </a:r>
            <a:r>
              <a:rPr lang="en-US" dirty="0" smtClean="0"/>
              <a:t>by </a:t>
            </a:r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bool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two possible values</a:t>
            </a:r>
            <a:r>
              <a:rPr lang="en-US" dirty="0" smtClean="0"/>
              <a:t>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 lvl="1"/>
            <a:r>
              <a:rPr lang="en-US" dirty="0"/>
              <a:t>Is useful in logical expressions</a:t>
            </a:r>
          </a:p>
          <a:p>
            <a:r>
              <a:rPr lang="en-US" dirty="0"/>
              <a:t>The default value is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</p:txBody>
      </p:sp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Boolean Data Type</a:t>
            </a:r>
            <a:endParaRPr lang="bg-BG" dirty="0"/>
          </a:p>
        </p:txBody>
      </p:sp>
      <p:pic>
        <p:nvPicPr>
          <p:cNvPr id="58370" name="Picture 2" descr="digital infinity by Mr.  Mark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3" y="3733801"/>
            <a:ext cx="3000375" cy="27449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768040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boolean </a:t>
            </a:r>
            <a:r>
              <a:rPr lang="en-US" dirty="0"/>
              <a:t>variables </a:t>
            </a:r>
            <a:r>
              <a:rPr lang="en-US" dirty="0" smtClean="0"/>
              <a:t>taking </a:t>
            </a:r>
            <a:r>
              <a:rPr lang="en-US" dirty="0"/>
              <a:t>values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 – Example</a:t>
            </a:r>
            <a:endParaRPr lang="bg-BG" dirty="0"/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1293812" y="2438400"/>
            <a:ext cx="9296400" cy="29915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2;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greaterAB = (a &gt; b);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Console.WriteLine(greaterAB);  // False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equalA1 = (a == 1);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Console.WriteLine(equalA1);    // True</a:t>
            </a:r>
          </a:p>
        </p:txBody>
      </p:sp>
    </p:spTree>
    <p:extLst>
      <p:ext uri="{BB962C8B-B14F-4D97-AF65-F5344CB8AC3E}">
        <p14:creationId xmlns:p14="http://schemas.microsoft.com/office/powerpoint/2010/main" val="4152559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668287"/>
            <a:ext cx="8229600" cy="820600"/>
          </a:xfrm>
        </p:spPr>
        <p:txBody>
          <a:bodyPr/>
          <a:lstStyle/>
          <a:p>
            <a:r>
              <a:rPr lang="en-US" dirty="0" smtClean="0"/>
              <a:t>Boolean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529366"/>
            <a:ext cx="8229600" cy="719034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Live Demo</a:t>
            </a:r>
            <a:endParaRPr lang="en-US" dirty="0"/>
          </a:p>
        </p:txBody>
      </p:sp>
      <p:pic>
        <p:nvPicPr>
          <p:cNvPr id="8194" name="Picture 2" descr="Mastermind by Harri_1970.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410" y="1221686"/>
            <a:ext cx="5270003" cy="3133039"/>
          </a:xfrm>
          <a:prstGeom prst="roundRect">
            <a:avLst>
              <a:gd name="adj" fmla="val 11803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445021">
            <a:off x="9505743" y="2651613"/>
            <a:ext cx="16791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false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20689231">
            <a:off x="762185" y="2558918"/>
            <a:ext cx="15263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132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24384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Character Type</a:t>
            </a:r>
            <a:endParaRPr lang="en-US" dirty="0"/>
          </a:p>
        </p:txBody>
      </p:sp>
      <p:pic>
        <p:nvPicPr>
          <p:cNvPr id="56324" name="Picture 4" descr="http://rds.yahoo.com/_ylt=A0WTefY9gApLzNsAoMKjzbkF/SIG=1342dk0vc/EXP=1259065789/**http%3A/www.flashbackj.com/red_giant/text_anarchy/images/rg_main_text_anarchy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12" y="3657600"/>
            <a:ext cx="7543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 descr="http://font.downloadatoz.com/download/imgs/d/a/t/data-control-latin-character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635000"/>
            <a:ext cx="3380989" cy="1560457"/>
          </a:xfrm>
          <a:prstGeom prst="roundRect">
            <a:avLst>
              <a:gd name="adj" fmla="val 3645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21254880" lon="21284116" rev="222327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pic>
        <p:nvPicPr>
          <p:cNvPr id="3076" name="Picture 4" descr="http://thefonts.com/M/AlphaGifs/GreekUni.gif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507253"/>
            <a:ext cx="2358710" cy="2167094"/>
          </a:xfrm>
          <a:prstGeom prst="roundRect">
            <a:avLst>
              <a:gd name="adj" fmla="val 3271"/>
            </a:avLst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HeroicExtremeLeftFacing">
              <a:rot lat="462730" lon="1462506" rev="21493022"/>
            </a:camera>
            <a:lightRig rig="threePt" dir="t">
              <a:rot lat="0" lon="0" rev="2700000"/>
            </a:lightRig>
          </a:scene3d>
          <a:sp3d>
            <a:bevelT w="63500" h="50800"/>
          </a:sp3d>
          <a:extLst/>
        </p:spPr>
      </p:pic>
      <p:sp>
        <p:nvSpPr>
          <p:cNvPr id="7" name="TextBox 6"/>
          <p:cNvSpPr txBox="1"/>
          <p:nvPr/>
        </p:nvSpPr>
        <p:spPr>
          <a:xfrm rot="20689231">
            <a:off x="484918" y="2931615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4833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character 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Represents symbolic information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Gives each symbol a corresponding integer code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\0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default value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Takes 16 bits of memory (from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U+0000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U+FFFF</a:t>
            </a:r>
            <a:r>
              <a:rPr lang="en-US" dirty="0" smtClean="0"/>
              <a:t>)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Holds a single Unicode character (or part of character)</a:t>
            </a:r>
            <a:endParaRPr lang="en-US" dirty="0"/>
          </a:p>
        </p:txBody>
      </p:sp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Character Data Type</a:t>
            </a:r>
            <a:endParaRPr lang="bg-BG" dirty="0"/>
          </a:p>
        </p:txBody>
      </p:sp>
      <p:pic>
        <p:nvPicPr>
          <p:cNvPr id="4" name="Picture 6" descr="http://www.ascendercorp.com/graphics/Ascender-Unicode-graphic.gif"/>
          <p:cNvPicPr>
            <a:picLocks noChangeAspect="1" noChangeArrowheads="1"/>
          </p:cNvPicPr>
          <p:nvPr/>
        </p:nvPicPr>
        <p:blipFill>
          <a:blip r:embed="rId2" cstate="screen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1538001"/>
            <a:ext cx="4121701" cy="14478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348572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example below shows that every</a:t>
            </a:r>
            <a:br>
              <a:rPr lang="en-US" dirty="0" smtClean="0"/>
            </a:br>
            <a:r>
              <a:rPr lang="en-US" dirty="0" smtClean="0"/>
              <a:t>character </a:t>
            </a:r>
            <a:r>
              <a:rPr lang="en-US" dirty="0"/>
              <a:t>has an </a:t>
            </a:r>
            <a:r>
              <a:rPr lang="en-US" dirty="0" smtClean="0"/>
              <a:t>unique Unicode code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</a:t>
            </a:r>
            <a:r>
              <a:rPr lang="en-US" dirty="0" smtClean="0"/>
              <a:t>and </a:t>
            </a:r>
            <a:r>
              <a:rPr lang="en-US" dirty="0"/>
              <a:t>Codes</a:t>
            </a:r>
            <a:endParaRPr lang="bg-BG" dirty="0"/>
          </a:p>
        </p:txBody>
      </p:sp>
      <p:sp>
        <p:nvSpPr>
          <p:cNvPr id="513028" name="Rectangle 4"/>
          <p:cNvSpPr>
            <a:spLocks noChangeArrowheads="1"/>
          </p:cNvSpPr>
          <p:nvPr/>
        </p:nvSpPr>
        <p:spPr bwMode="auto">
          <a:xfrm>
            <a:off x="760412" y="2791325"/>
            <a:ext cx="10668000" cy="33782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'a';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'b';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'A';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symbol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(int) symbol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</a:t>
            </a: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щ'; 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Cyrillic letter 'sht'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("The code of '{0}' is: {1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symbol, (int)symbol);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1371600"/>
            <a:ext cx="3800136" cy="15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87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://www.identifont.com/samples/fontsite/CombiSymbols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1143000"/>
            <a:ext cx="4114800" cy="2743200"/>
          </a:xfrm>
          <a:prstGeom prst="roundRect">
            <a:avLst>
              <a:gd name="adj" fmla="val 224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399318" y="2006769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char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4495800"/>
            <a:ext cx="8229600" cy="820600"/>
          </a:xfrm>
        </p:spPr>
        <p:txBody>
          <a:bodyPr/>
          <a:lstStyle/>
          <a:p>
            <a:r>
              <a:rPr lang="en-US" dirty="0" smtClean="0"/>
              <a:t>Character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5356879"/>
            <a:ext cx="8229600" cy="71903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6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41613" y="20612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String Type</a:t>
            </a:r>
            <a:endParaRPr lang="en-US" dirty="0"/>
          </a:p>
        </p:txBody>
      </p:sp>
      <p:pic>
        <p:nvPicPr>
          <p:cNvPr id="3" name="Picture 2" descr="http://guindo.pntic.mec.es/~jmag0042/alphabetum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352800"/>
            <a:ext cx="4800600" cy="28586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11" y="595362"/>
            <a:ext cx="5371042" cy="19386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20689231">
            <a:off x="9187155" y="4205297"/>
            <a:ext cx="1990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0053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Represents a sequence of characters</a:t>
            </a:r>
          </a:p>
          <a:p>
            <a:pPr lvl="1"/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a default value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</a:t>
            </a:r>
            <a:r>
              <a:rPr lang="en-US" dirty="0" smtClean="0"/>
              <a:t>concatenated</a:t>
            </a:r>
          </a:p>
          <a:p>
            <a:pPr lvl="1"/>
            <a:r>
              <a:rPr lang="en-US" dirty="0" smtClean="0"/>
              <a:t>Using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 operator</a:t>
            </a:r>
            <a:endParaRPr lang="en-US" dirty="0"/>
          </a:p>
        </p:txBody>
      </p:sp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684213" y="4572000"/>
            <a:ext cx="6248400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"Hello, C#";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008812" y="1600200"/>
            <a:ext cx="4458687" cy="4660133"/>
            <a:chOff x="7008812" y="1600200"/>
            <a:chExt cx="4458687" cy="4660133"/>
          </a:xfrm>
        </p:grpSpPr>
        <p:cxnSp>
          <p:nvCxnSpPr>
            <p:cNvPr id="4" name="Straight Connector 3"/>
            <p:cNvCxnSpPr/>
            <p:nvPr/>
          </p:nvCxnSpPr>
          <p:spPr>
            <a:xfrm flipV="1">
              <a:off x="8147357" y="2959396"/>
              <a:ext cx="881742" cy="248173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9063712" y="2988421"/>
              <a:ext cx="2334561" cy="1783125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413" y="1600200"/>
              <a:ext cx="3932261" cy="2304488"/>
            </a:xfrm>
            <a:prstGeom prst="rect">
              <a:avLst/>
            </a:prstGeom>
            <a:ln w="38100"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812" y="4650955"/>
              <a:ext cx="4458687" cy="16093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20877217">
              <a:off x="8896168" y="4253887"/>
              <a:ext cx="13907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string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84567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Concatenating </a:t>
            </a:r>
            <a:r>
              <a:rPr lang="en-US" dirty="0"/>
              <a:t>the </a:t>
            </a:r>
            <a:r>
              <a:rPr lang="en-US" dirty="0" smtClean="0"/>
              <a:t>names </a:t>
            </a:r>
            <a:r>
              <a:rPr lang="en-US" dirty="0"/>
              <a:t>of a person to </a:t>
            </a:r>
            <a:r>
              <a:rPr lang="en-US" dirty="0" smtClean="0"/>
              <a:t>obtain the full </a:t>
            </a:r>
            <a:r>
              <a:rPr lang="en-US" dirty="0"/>
              <a:t>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We can concatenate strings and numbers as well:</a:t>
            </a:r>
            <a:endParaRPr lang="bg-BG" dirty="0"/>
          </a:p>
        </p:txBody>
      </p:sp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</a:t>
            </a:r>
            <a:r>
              <a:rPr lang="en-US" dirty="0" smtClean="0"/>
              <a:t>Hello – Example</a:t>
            </a:r>
            <a:endParaRPr lang="bg-BG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760412" y="1965877"/>
            <a:ext cx="10668000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"Ivan";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"Ivanov";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{0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}!",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firstName);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firstName + " " + lastName;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Console.WriteLine("Your full name is {0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}.", fullName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60412" y="5486400"/>
            <a:ext cx="10668000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age = 21;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("Hello, </a:t>
            </a: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" + age + " years old");</a:t>
            </a: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8252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7526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Primitive Data Types</a:t>
            </a:r>
            <a:endParaRPr lang="bg-BG" dirty="0"/>
          </a:p>
        </p:txBody>
      </p:sp>
      <p:pic>
        <p:nvPicPr>
          <p:cNvPr id="80898" name="Picture 2" descr="http://rds.yahoo.com/_ylt=A0WTb_4YeQpLi1UAAJqjzbkF/SIG=123oh4419/EXP=1259063960/**http%3A/www.usernomics.com/images/site/data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3124200"/>
            <a:ext cx="3535032" cy="28256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C:\Trash\binary-data-abstract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476" y="3125660"/>
            <a:ext cx="5192536" cy="28139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6190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412" y="1389200"/>
            <a:ext cx="4572000" cy="820600"/>
          </a:xfrm>
        </p:spPr>
        <p:txBody>
          <a:bodyPr/>
          <a:lstStyle/>
          <a:p>
            <a:r>
              <a:rPr lang="en-US" dirty="0" smtClean="0"/>
              <a:t>String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5412" y="2250279"/>
            <a:ext cx="4572000" cy="719034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Live Demo</a:t>
            </a:r>
            <a:endParaRPr lang="en-US" dirty="0"/>
          </a:p>
        </p:txBody>
      </p:sp>
      <p:pic>
        <p:nvPicPr>
          <p:cNvPr id="6146" name="Picture 2" descr="http://rds.yahoo.com/_ylt=A0WTefWqgwpLa3UA4zejzbkF/SIG=12da60fkg/EXP=1259066666/**http%3A/www.sxc.hu/pic/m/f/fr/freedee/132971_newspaper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012" y="3486151"/>
            <a:ext cx="5524500" cy="3000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20689231">
            <a:off x="1193289" y="3973660"/>
            <a:ext cx="25904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string</a:t>
            </a:r>
            <a:endParaRPr lang="en-US" sz="6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004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10854" y="5100467"/>
            <a:ext cx="7012476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Object Type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056361">
            <a:off x="1377733" y="4557634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1219200"/>
            <a:ext cx="8748518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91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type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declared by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object</a:t>
            </a:r>
            <a:r>
              <a:rPr lang="en-US" dirty="0"/>
              <a:t> keyword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Is the </a:t>
            </a:r>
            <a:r>
              <a:rPr lang="en-US" dirty="0" smtClean="0"/>
              <a:t>base type </a:t>
            </a:r>
            <a:r>
              <a:rPr lang="en-US" dirty="0"/>
              <a:t>of all other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</a:t>
            </a:r>
            <a:r>
              <a:rPr lang="en-US" dirty="0" smtClean="0"/>
              <a:t>hold values of any type</a:t>
            </a:r>
            <a:endParaRPr lang="bg-BG" dirty="0"/>
          </a:p>
        </p:txBody>
      </p:sp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Object Type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 rot="346433">
            <a:off x="9526207" y="1525894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11098" y="3795532"/>
            <a:ext cx="10535246" cy="268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dataContainer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Console.WriteLine(dataContainer);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dataContainer 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"Five";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Console.WriteLine(dataContainer);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327" y="2743200"/>
            <a:ext cx="4214485" cy="1323975"/>
          </a:xfrm>
          <a:prstGeom prst="roundRect">
            <a:avLst>
              <a:gd name="adj" fmla="val 5704"/>
            </a:avLst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 descr="http://icons.iconarchive.com/icons/iconshock/real-vista-data/256/objects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828" y="3795528"/>
            <a:ext cx="2793552" cy="272947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707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7212" y="2456001"/>
            <a:ext cx="3810000" cy="820600"/>
          </a:xfrm>
        </p:spPr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7212" y="3317080"/>
            <a:ext cx="3810000" cy="719034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Live Demo</a:t>
            </a:r>
            <a:endParaRPr lang="en-US" dirty="0"/>
          </a:p>
        </p:txBody>
      </p:sp>
      <p:pic>
        <p:nvPicPr>
          <p:cNvPr id="5122" name="Picture 2" descr="http://images.iop.org/objects/physicsweb/world/22/6/35/image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819150"/>
            <a:ext cx="4762500" cy="5276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 rot="775697">
            <a:off x="983176" y="4608509"/>
            <a:ext cx="178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object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59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164" y="381000"/>
            <a:ext cx="2814924" cy="2229778"/>
          </a:xfrm>
          <a:prstGeom prst="rect">
            <a:avLst/>
          </a:prstGeom>
        </p:spPr>
      </p:pic>
      <p:sp>
        <p:nvSpPr>
          <p:cNvPr id="556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970213" y="2797800"/>
            <a:ext cx="613092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Introducing Variables</a:t>
            </a:r>
            <a:endParaRPr lang="bg-BG" dirty="0"/>
          </a:p>
        </p:txBody>
      </p:sp>
      <p:pic>
        <p:nvPicPr>
          <p:cNvPr id="45064" name="Picture 8" descr="View Image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51412" y="4343400"/>
            <a:ext cx="2133600" cy="1981200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7618412" y="990600"/>
            <a:ext cx="1938883" cy="1635125"/>
            <a:chOff x="6629400" y="609600"/>
            <a:chExt cx="1938883" cy="1635125"/>
          </a:xfrm>
        </p:grpSpPr>
        <p:pic>
          <p:nvPicPr>
            <p:cNvPr id="40962" name="Picture 2" descr="http://www.clker.com/cliparts/e/4/3/7/1194985850869704712package_frederic_moser_01.svg.hi.png"/>
            <p:cNvPicPr>
              <a:picLocks noChangeAspect="1" noChangeArrowheads="1"/>
            </p:cNvPicPr>
            <p:nvPr/>
          </p:nvPicPr>
          <p:blipFill>
            <a:blip r:embed="rId6" cstate="screen">
              <a:lum bright="20000" contras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609600"/>
              <a:ext cx="1938883" cy="1635125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 rot="20324634">
              <a:off x="7256785" y="1050530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768578">
              <a:off x="7675907" y="1010442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q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9981374">
              <a:off x="7441170" y="1441380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2">
                      <a:lumMod val="9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</a:p>
          </p:txBody>
        </p:sp>
      </p:grpSp>
      <p:pic>
        <p:nvPicPr>
          <p:cNvPr id="11266" name="Picture 2" descr="http://www.webarnes.ca/wp-content/uploads/2009/03/drop-box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0" y="1524707"/>
            <a:ext cx="2075668" cy="184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graphicsfuel.com/wp-content/uploads/2012/01/cardboard-box-icon-512x51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122" y="4191000"/>
            <a:ext cx="2401888" cy="240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pixabay.com/static/uploads/photo/2012/04/12/13/19/black-30004_64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575" y="4267200"/>
            <a:ext cx="2055053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 rot="20910306">
            <a:off x="764418" y="1677393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  <a:endParaRPr lang="en-US" sz="20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716677">
            <a:off x="1625233" y="1708052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313799">
            <a:off x="1880632" y="4247088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</a:t>
            </a:r>
            <a:endParaRPr lang="en-US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20267297">
            <a:off x="9709165" y="4521392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radius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100582">
            <a:off x="9353971" y="485589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endParaRPr lang="en-US" sz="18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313799">
            <a:off x="4499429" y="767649"/>
            <a:ext cx="893366" cy="387848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1600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length</a:t>
            </a:r>
            <a:endParaRPr lang="en-US" sz="18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413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Variables keep data in the computer memory</a:t>
            </a:r>
          </a:p>
          <a:p>
            <a:r>
              <a:rPr lang="en-US" dirty="0" smtClean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</a:t>
            </a:r>
            <a:r>
              <a:rPr lang="en-US" dirty="0"/>
              <a:t> is a:</a:t>
            </a:r>
          </a:p>
          <a:p>
            <a:pPr lvl="1"/>
            <a:r>
              <a:rPr lang="en-US" dirty="0"/>
              <a:t>Placeholder of information that can </a:t>
            </a:r>
            <a:r>
              <a:rPr lang="en-US" dirty="0" smtClean="0"/>
              <a:t>be changed </a:t>
            </a:r>
            <a:r>
              <a:rPr lang="en-US" dirty="0"/>
              <a:t>at run-time</a:t>
            </a:r>
          </a:p>
          <a:p>
            <a:r>
              <a:rPr lang="en-US" dirty="0"/>
              <a:t>Variables allow you to:</a:t>
            </a:r>
          </a:p>
          <a:p>
            <a:pPr lvl="1"/>
            <a:r>
              <a:rPr lang="en-US" dirty="0"/>
              <a:t>Store information</a:t>
            </a:r>
          </a:p>
          <a:p>
            <a:pPr lvl="1"/>
            <a:r>
              <a:rPr lang="en-US" dirty="0"/>
              <a:t>Retrieve the stored information</a:t>
            </a:r>
          </a:p>
          <a:p>
            <a:pPr lvl="1"/>
            <a:r>
              <a:rPr lang="en-US" dirty="0" smtClean="0"/>
              <a:t>Change the </a:t>
            </a:r>
            <a:r>
              <a:rPr lang="en-US" dirty="0"/>
              <a:t>stored information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353" y="3649109"/>
            <a:ext cx="3660945" cy="2899935"/>
          </a:xfrm>
          <a:prstGeom prst="rect">
            <a:avLst/>
          </a:prstGeom>
        </p:spPr>
      </p:pic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Variable?</a:t>
            </a:r>
            <a:endParaRPr lang="bg-BG"/>
          </a:p>
        </p:txBody>
      </p:sp>
      <p:sp>
        <p:nvSpPr>
          <p:cNvPr id="7" name="TextBox 6"/>
          <p:cNvSpPr txBox="1"/>
          <p:nvPr/>
        </p:nvSpPr>
        <p:spPr>
          <a:xfrm rot="183639">
            <a:off x="9178861" y="4160179"/>
            <a:ext cx="1423728" cy="296584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1600" b="1" noProof="1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lastName</a:t>
            </a:r>
            <a:endParaRPr lang="en-US" sz="18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518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59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variable has: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Name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Type (of stored data)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counter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Type: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Value: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 Characteristics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50249" y="4191000"/>
            <a:ext cx="5448963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5;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618412" y="1910242"/>
            <a:ext cx="3660945" cy="4052111"/>
            <a:chOff x="7408481" y="1967689"/>
            <a:chExt cx="3432345" cy="35949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 rot="20930895">
              <a:off x="8677075" y="3108126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197121">
              <a:off x="9525326" y="4854714"/>
              <a:ext cx="10310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206799">
              <a:off x="8219042" y="1967689"/>
              <a:ext cx="21595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40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286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1412" y="1676400"/>
            <a:ext cx="8762999" cy="914400"/>
          </a:xfrm>
        </p:spPr>
        <p:txBody>
          <a:bodyPr/>
          <a:lstStyle/>
          <a:p>
            <a:pPr algn="l">
              <a:lnSpc>
                <a:spcPct val="110000"/>
              </a:lnSpc>
            </a:pPr>
            <a:r>
              <a:rPr lang="en-US" dirty="0"/>
              <a:t>Declaring </a:t>
            </a:r>
            <a:r>
              <a:rPr lang="en-US" dirty="0" smtClean="0"/>
              <a:t>and </a:t>
            </a:r>
            <a:r>
              <a:rPr lang="en-US" dirty="0"/>
              <a:t>Using Variables</a:t>
            </a:r>
            <a:endParaRPr lang="bg-BG" dirty="0"/>
          </a:p>
        </p:txBody>
      </p:sp>
      <p:pic>
        <p:nvPicPr>
          <p:cNvPr id="40961" name="Picture 1" descr="C:\Temp\math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2971800"/>
            <a:ext cx="4771875" cy="3320321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  <p:grpSp>
        <p:nvGrpSpPr>
          <p:cNvPr id="4" name="Group 3"/>
          <p:cNvGrpSpPr/>
          <p:nvPr/>
        </p:nvGrpSpPr>
        <p:grpSpPr>
          <a:xfrm>
            <a:off x="2360612" y="3230528"/>
            <a:ext cx="2285999" cy="2802863"/>
            <a:chOff x="7408481" y="1941065"/>
            <a:chExt cx="3432345" cy="36481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20930895">
              <a:off x="8493194" y="2987046"/>
              <a:ext cx="616636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5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21197121">
              <a:off x="9393167" y="4828091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6799">
              <a:off x="7972408" y="1941065"/>
              <a:ext cx="2652831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counter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82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When declaring a variable we: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Specify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(called identifier)</a:t>
            </a:r>
          </a:p>
          <a:p>
            <a:pPr lvl="1"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May give it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value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/>
              <a:t>The syntax is the following:</a:t>
            </a:r>
          </a:p>
          <a:p>
            <a:pPr>
              <a:lnSpc>
                <a:spcPct val="95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Declaring Variables</a:t>
            </a:r>
            <a:endParaRPr lang="bg-BG"/>
          </a:p>
        </p:txBody>
      </p:sp>
      <p:sp>
        <p:nvSpPr>
          <p:cNvPr id="460804" name="Rectangle 4"/>
          <p:cNvSpPr>
            <a:spLocks noChangeArrowheads="1"/>
          </p:cNvSpPr>
          <p:nvPr/>
        </p:nvSpPr>
        <p:spPr bwMode="auto">
          <a:xfrm>
            <a:off x="632910" y="4599047"/>
            <a:ext cx="10719302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&lt;data_type&gt; &lt;identifier&gt; [= &lt;initialization&gt;];</a:t>
            </a:r>
          </a:p>
        </p:txBody>
      </p:sp>
      <p:sp>
        <p:nvSpPr>
          <p:cNvPr id="460805" name="Rectangle 5"/>
          <p:cNvSpPr>
            <a:spLocks noChangeArrowheads="1"/>
          </p:cNvSpPr>
          <p:nvPr/>
        </p:nvSpPr>
        <p:spPr bwMode="auto">
          <a:xfrm>
            <a:off x="632910" y="5894447"/>
            <a:ext cx="10719302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height = 200;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694612" y="1143000"/>
            <a:ext cx="2285999" cy="2950212"/>
            <a:chOff x="7408481" y="1887233"/>
            <a:chExt cx="3432345" cy="38399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8481" y="2696309"/>
              <a:ext cx="3432345" cy="25727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694811">
              <a:off x="8174821" y="3029381"/>
              <a:ext cx="1042648" cy="600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197121">
              <a:off x="9502128" y="4966047"/>
              <a:ext cx="1295368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98662">
              <a:off x="7517621" y="1887233"/>
              <a:ext cx="2313465" cy="761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04944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 may consist of:</a:t>
            </a:r>
          </a:p>
          <a:p>
            <a:pPr lvl="1"/>
            <a:r>
              <a:rPr lang="en-US" dirty="0"/>
              <a:t>Letters (Unicode) </a:t>
            </a:r>
          </a:p>
          <a:p>
            <a:pPr lvl="1"/>
            <a:r>
              <a:rPr lang="en-US" dirty="0"/>
              <a:t>Digits [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/>
              <a:t>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Underscore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dirty="0"/>
              <a:t>"</a:t>
            </a:r>
          </a:p>
          <a:p>
            <a:r>
              <a:rPr lang="en-US" dirty="0" smtClean="0"/>
              <a:t>Examples: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</a:t>
            </a:r>
          </a:p>
          <a:p>
            <a:r>
              <a:rPr lang="en-US" dirty="0" smtClean="0"/>
              <a:t>Identifiers</a:t>
            </a:r>
            <a:endParaRPr lang="en-US" dirty="0"/>
          </a:p>
          <a:p>
            <a:pPr lvl="1"/>
            <a:r>
              <a:rPr lang="en-US" dirty="0"/>
              <a:t>Can begin only with a letter or an underscore</a:t>
            </a:r>
          </a:p>
          <a:p>
            <a:pPr lvl="1"/>
            <a:r>
              <a:rPr lang="en-US" dirty="0"/>
              <a:t>Cannot be a C# </a:t>
            </a:r>
            <a:r>
              <a:rPr lang="en-US" dirty="0" smtClean="0"/>
              <a:t>keyword (like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 smtClean="0"/>
              <a:t> and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/>
              <a:t>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</a:t>
            </a:r>
            <a:endParaRPr lang="bg-BG"/>
          </a:p>
        </p:txBody>
      </p:sp>
      <p:pic>
        <p:nvPicPr>
          <p:cNvPr id="36868" name="Picture 4" descr="Old Fashioned Ampersand by Mykl Roventine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1980285"/>
            <a:ext cx="3124200" cy="22869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46720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Computers are machines that process data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is stored in the computer memory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variables</a:t>
            </a:r>
          </a:p>
          <a:p>
            <a:pPr lvl="1"/>
            <a:r>
              <a:rPr lang="en-US" dirty="0"/>
              <a:t>Variables have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type </a:t>
            </a:r>
            <a:r>
              <a:rPr lang="en-US" dirty="0"/>
              <a:t>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</a:p>
          <a:p>
            <a:r>
              <a:rPr lang="en-US" dirty="0"/>
              <a:t>Example of variable definition and assignment in C</a:t>
            </a:r>
            <a:r>
              <a:rPr lang="en-US" dirty="0" smtClean="0"/>
              <a:t>#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When processed, data is stored back into variables</a:t>
            </a:r>
            <a:endParaRPr lang="bg-BG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Computing Works?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3423065" y="4867832"/>
            <a:ext cx="3675062" cy="5401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1136740" y="4687676"/>
            <a:ext cx="1904999" cy="578882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Data type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4582233" y="4087504"/>
            <a:ext cx="2590800" cy="578882"/>
          </a:xfrm>
          <a:prstGeom prst="wedgeRoundRectCallout">
            <a:avLst>
              <a:gd name="adj1" fmla="val -44868"/>
              <a:gd name="adj2" fmla="val 1077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Variable 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6578908" y="5108640"/>
            <a:ext cx="2590800" cy="578882"/>
          </a:xfrm>
          <a:prstGeom prst="wedgeRoundRectCallout">
            <a:avLst>
              <a:gd name="adj1" fmla="val -68027"/>
              <a:gd name="adj2" fmla="val -418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Variable value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052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Identifiers</a:t>
            </a:r>
          </a:p>
          <a:p>
            <a:pPr lvl="1"/>
            <a:r>
              <a:rPr lang="en-US" dirty="0"/>
              <a:t>Should </a:t>
            </a:r>
            <a:r>
              <a:rPr lang="en-US" dirty="0" smtClean="0"/>
              <a:t>have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descriptive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name</a:t>
            </a:r>
          </a:p>
          <a:p>
            <a:pPr lvl="2"/>
            <a:r>
              <a:rPr lang="en-US" dirty="0" smtClean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/>
              <a:t>, not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dasfas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p17</a:t>
            </a:r>
            <a:endParaRPr lang="en-US" b="1" noProof="1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It </a:t>
            </a:r>
            <a:r>
              <a:rPr lang="en-US" dirty="0"/>
              <a:t>is recommended to use only Latin letters</a:t>
            </a:r>
          </a:p>
          <a:p>
            <a:pPr lvl="1"/>
            <a:r>
              <a:rPr lang="en-US" dirty="0"/>
              <a:t>Should be neither too long nor too short</a:t>
            </a:r>
          </a:p>
          <a:p>
            <a:r>
              <a:rPr lang="en-US" dirty="0" smtClean="0"/>
              <a:t>Note:</a:t>
            </a:r>
            <a:endParaRPr lang="en-US" dirty="0"/>
          </a:p>
          <a:p>
            <a:pPr lvl="1"/>
            <a:r>
              <a:rPr lang="en-US" dirty="0" smtClean="0"/>
              <a:t>In C# small </a:t>
            </a:r>
            <a:r>
              <a:rPr lang="en-US" dirty="0"/>
              <a:t>letters are considered </a:t>
            </a:r>
            <a:r>
              <a:rPr lang="en-US" dirty="0" smtClean="0"/>
              <a:t>different</a:t>
            </a:r>
            <a:br>
              <a:rPr lang="en-US" dirty="0" smtClean="0"/>
            </a:br>
            <a:r>
              <a:rPr lang="en-US" dirty="0" smtClean="0"/>
              <a:t>than the capital </a:t>
            </a:r>
            <a:r>
              <a:rPr lang="en-US" dirty="0"/>
              <a:t>letters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case sensitivity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Identifiers (2)</a:t>
            </a:r>
            <a:endParaRPr lang="bg-BG" dirty="0"/>
          </a:p>
        </p:txBody>
      </p:sp>
      <p:pic>
        <p:nvPicPr>
          <p:cNvPr id="13314" name="Picture 2" descr="http://weighyourmind.com/wp-content/uploads/2013/10/at-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2261901"/>
            <a:ext cx="2514600" cy="2514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051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990601"/>
            <a:ext cx="11804822" cy="5730876"/>
          </a:xfrm>
        </p:spPr>
        <p:txBody>
          <a:bodyPr/>
          <a:lstStyle/>
          <a:p>
            <a:r>
              <a:rPr lang="en-US" sz="3000" dirty="0"/>
              <a:t>Examples of </a:t>
            </a:r>
            <a:r>
              <a:rPr lang="en-US" sz="3000" dirty="0" smtClean="0"/>
              <a:t>syntactically correct </a:t>
            </a:r>
            <a:r>
              <a:rPr lang="en-US" sz="3000" dirty="0"/>
              <a:t>identifiers: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pPr>
              <a:spcBef>
                <a:spcPts val="1800"/>
              </a:spcBef>
            </a:pPr>
            <a:r>
              <a:rPr lang="en-US" sz="3000" dirty="0"/>
              <a:t>Examples of syntactically incorrect identifiers:</a:t>
            </a:r>
          </a:p>
        </p:txBody>
      </p:sp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 – Examples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760416" y="5609772"/>
            <a:ext cx="10667996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new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 //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is a keyword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2Pac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 // cannot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 with a digit</a:t>
            </a:r>
          </a:p>
        </p:txBody>
      </p:sp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760416" y="1639735"/>
            <a:ext cx="10667996" cy="31608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New = 2; //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here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is capital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_2Pac; //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identifiers begins with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underscore _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bg-BG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поздрав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"Hello";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Unicode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 acceptable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greeting = "Hello";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more appropriate name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100; //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undescriptive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numberOfClients = 100; //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good, descriptive name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numberOfPrivateClientOfTheFirm = 100; //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overdescriptive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954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25039" y="1447800"/>
            <a:ext cx="5702773" cy="190089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Assigning </a:t>
            </a:r>
            <a:r>
              <a:rPr lang="en-US" dirty="0" smtClean="0"/>
              <a:t>Values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Variables</a:t>
            </a:r>
            <a:endParaRPr lang="bg-BG" dirty="0"/>
          </a:p>
        </p:txBody>
      </p:sp>
      <p:pic>
        <p:nvPicPr>
          <p:cNvPr id="33794" name="Picture 2" descr="View Imag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039" y="3678433"/>
            <a:ext cx="5702773" cy="21127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3" name="Group 12"/>
          <p:cNvGrpSpPr/>
          <p:nvPr/>
        </p:nvGrpSpPr>
        <p:grpSpPr>
          <a:xfrm>
            <a:off x="7237412" y="2203327"/>
            <a:ext cx="3850763" cy="2950212"/>
            <a:chOff x="7882448" y="1507488"/>
            <a:chExt cx="3850763" cy="295021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656602">
              <a:off x="7882448" y="3255711"/>
              <a:ext cx="8627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1197121">
              <a:off x="10841616" y="3872925"/>
              <a:ext cx="8627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298662">
              <a:off x="9519901" y="1507488"/>
              <a:ext cx="15408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sz="32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3" name="Straight Arrow Connector 2"/>
            <p:cNvCxnSpPr/>
            <p:nvPr/>
          </p:nvCxnSpPr>
          <p:spPr>
            <a:xfrm flipV="1">
              <a:off x="8763163" y="3117407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570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48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Assigning </a:t>
            </a:r>
            <a:r>
              <a:rPr lang="en-US" dirty="0" smtClean="0"/>
              <a:t>values </a:t>
            </a:r>
            <a:r>
              <a:rPr lang="en-US" dirty="0"/>
              <a:t>to </a:t>
            </a:r>
            <a:r>
              <a:rPr lang="en-US" dirty="0" smtClean="0"/>
              <a:t>variables</a:t>
            </a:r>
            <a:endParaRPr lang="en-US" dirty="0"/>
          </a:p>
          <a:p>
            <a:pPr lvl="1"/>
            <a:r>
              <a:rPr lang="en-US" dirty="0" smtClean="0"/>
              <a:t>Use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 operator</a:t>
            </a:r>
          </a:p>
          <a:p>
            <a:r>
              <a:rPr lang="en-US" dirty="0"/>
              <a:t>The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 </a:t>
            </a:r>
            <a:r>
              <a:rPr lang="en-US" dirty="0" smtClean="0"/>
              <a:t>operator</a:t>
            </a:r>
            <a:endParaRPr lang="en-US" dirty="0"/>
          </a:p>
          <a:p>
            <a:pPr lvl="1"/>
            <a:r>
              <a:rPr lang="en-US" dirty="0" smtClean="0"/>
              <a:t>Holds a variable </a:t>
            </a:r>
            <a:r>
              <a:rPr lang="en-US" dirty="0"/>
              <a:t>identifier on the left</a:t>
            </a:r>
          </a:p>
          <a:p>
            <a:pPr lvl="1"/>
            <a:r>
              <a:rPr lang="en-US" dirty="0"/>
              <a:t>Value of the corresponding data type on the </a:t>
            </a:r>
            <a:r>
              <a:rPr lang="en-US" dirty="0" smtClean="0"/>
              <a:t>right</a:t>
            </a:r>
          </a:p>
          <a:p>
            <a:pPr lvl="2"/>
            <a:r>
              <a:rPr lang="en-US" dirty="0" smtClean="0"/>
              <a:t>Or expression of compatible type</a:t>
            </a:r>
            <a:endParaRPr lang="en-US" dirty="0"/>
          </a:p>
          <a:p>
            <a:pPr lvl="1"/>
            <a:r>
              <a:rPr lang="en-US" dirty="0"/>
              <a:t>Could be used in a cascade </a:t>
            </a:r>
            <a:r>
              <a:rPr lang="en-US" dirty="0" smtClean="0"/>
              <a:t>calling</a:t>
            </a:r>
          </a:p>
          <a:p>
            <a:pPr lvl="2"/>
            <a:r>
              <a:rPr lang="en-US" dirty="0" smtClean="0"/>
              <a:t>Where </a:t>
            </a:r>
            <a:r>
              <a:rPr lang="en-US" dirty="0"/>
              <a:t>assigning is done from right to left</a:t>
            </a:r>
          </a:p>
          <a:p>
            <a:pPr lvl="1"/>
            <a:endParaRPr lang="en-US" dirty="0"/>
          </a:p>
        </p:txBody>
      </p:sp>
      <p:sp>
        <p:nvSpPr>
          <p:cNvPr id="54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Assigning Values</a:t>
            </a:r>
          </a:p>
        </p:txBody>
      </p:sp>
      <p:pic>
        <p:nvPicPr>
          <p:cNvPr id="27650" name="Picture 2" descr="http://www.gluetape.com/body_img/1120809176.jpg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672" y="1437203"/>
            <a:ext cx="2133600" cy="2062925"/>
          </a:xfrm>
          <a:prstGeom prst="roundRect">
            <a:avLst>
              <a:gd name="adj" fmla="val 10417"/>
            </a:avLst>
          </a:prstGeom>
          <a:noFill/>
        </p:spPr>
      </p:pic>
      <p:grpSp>
        <p:nvGrpSpPr>
          <p:cNvPr id="6" name="Group 5"/>
          <p:cNvGrpSpPr/>
          <p:nvPr/>
        </p:nvGrpSpPr>
        <p:grpSpPr>
          <a:xfrm>
            <a:off x="8456612" y="4038600"/>
            <a:ext cx="3012206" cy="2289825"/>
            <a:chOff x="7888307" y="1555313"/>
            <a:chExt cx="3844904" cy="285456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656602">
              <a:off x="7888307" y="3303536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97121">
              <a:off x="10847475" y="3920750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298662">
              <a:off x="9552439" y="1555313"/>
              <a:ext cx="147573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8763163" y="3117407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 rot="262779">
            <a:off x="6786934" y="879168"/>
            <a:ext cx="11576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endParaRPr lang="en-US" sz="9600" b="1" noProof="1">
              <a:solidFill>
                <a:schemeClr val="accent1">
                  <a:lumMod val="20000"/>
                  <a:lumOff val="80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9264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Values – Examples</a:t>
            </a:r>
          </a:p>
        </p:txBody>
      </p:sp>
      <p:sp>
        <p:nvSpPr>
          <p:cNvPr id="549892" name="Rectangle 4"/>
          <p:cNvSpPr>
            <a:spLocks noChangeArrowheads="1"/>
          </p:cNvSpPr>
          <p:nvPr/>
        </p:nvSpPr>
        <p:spPr bwMode="auto">
          <a:xfrm>
            <a:off x="1069978" y="1390942"/>
            <a:ext cx="9977434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firstValue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secondValue;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thirdValue;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Using an already declared variable: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secondValue = firstValue;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cascade calling assigns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 to firstValue and then firstValue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 thirdValue, so both variables have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value 3 as a result: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thirdValue = firstValue = 3; // Avoid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cascading assignments!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6625" name="Picture 1" descr="C:\Trash\mouse-hammer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752600"/>
            <a:ext cx="1939699" cy="1947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62408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Initializing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Means "to assign</a:t>
            </a:r>
            <a:r>
              <a:rPr lang="bg-BG" dirty="0" smtClean="0"/>
              <a:t> </a:t>
            </a:r>
            <a:r>
              <a:rPr lang="en-US" dirty="0" smtClean="0"/>
              <a:t>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initial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en-US" dirty="0"/>
              <a:t>"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Must be done before the variable is used!</a:t>
            </a:r>
          </a:p>
          <a:p>
            <a:pPr>
              <a:spcBef>
                <a:spcPts val="1200"/>
              </a:spcBef>
            </a:pPr>
            <a:r>
              <a:rPr lang="en-US" dirty="0"/>
              <a:t>Several ways of initializing: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using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using a literal expression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referring to an already initialized variable</a:t>
            </a:r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Initializing Variables</a:t>
            </a:r>
          </a:p>
        </p:txBody>
      </p:sp>
      <p:pic>
        <p:nvPicPr>
          <p:cNvPr id="29698" name="Picture 2" descr="pi-poster by gomartin."/>
          <p:cNvPicPr>
            <a:picLocks noChangeAspect="1" noChangeArrowheads="1"/>
          </p:cNvPicPr>
          <p:nvPr/>
        </p:nvPicPr>
        <p:blipFill>
          <a:blip r:embed="rId2" cstate="screen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635" y="1625989"/>
            <a:ext cx="1422128" cy="2031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Group 5"/>
          <p:cNvGrpSpPr/>
          <p:nvPr/>
        </p:nvGrpSpPr>
        <p:grpSpPr>
          <a:xfrm>
            <a:off x="8456612" y="4191000"/>
            <a:ext cx="3071993" cy="2087380"/>
            <a:chOff x="7811993" y="1555312"/>
            <a:chExt cx="3921218" cy="260218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21385764">
              <a:off x="7811993" y="2107831"/>
              <a:ext cx="851020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651523">
              <a:off x="9304922" y="3668376"/>
              <a:ext cx="851020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417037">
              <a:off x="9707433" y="1555312"/>
              <a:ext cx="1475731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8829913" y="2519402"/>
              <a:ext cx="703437" cy="137199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7969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/>
              <a:t>of </a:t>
            </a:r>
            <a:r>
              <a:rPr lang="en-US" smtClean="0"/>
              <a:t>variable </a:t>
            </a:r>
            <a:r>
              <a:rPr lang="en-US" dirty="0" smtClean="0"/>
              <a:t>initializations</a:t>
            </a:r>
            <a:r>
              <a:rPr lang="en-US" dirty="0"/>
              <a:t>: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Initialization – Examples</a:t>
            </a:r>
          </a:p>
        </p:txBody>
      </p:sp>
      <p:sp>
        <p:nvSpPr>
          <p:cNvPr id="527364" name="Rectangle 4"/>
          <p:cNvSpPr>
            <a:spLocks noChangeArrowheads="1"/>
          </p:cNvSpPr>
          <p:nvPr/>
        </p:nvSpPr>
        <p:spPr bwMode="auto">
          <a:xfrm>
            <a:off x="1520826" y="2115794"/>
            <a:ext cx="9145586" cy="41326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would assign the default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value of the int type to num: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new int(); // num = 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is how we use a literal expression: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we use an already initialized variable: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greeting = "Hello World!";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message = greeting;</a:t>
            </a:r>
          </a:p>
        </p:txBody>
      </p:sp>
    </p:spTree>
    <p:extLst>
      <p:ext uri="{BB962C8B-B14F-4D97-AF65-F5344CB8AC3E}">
        <p14:creationId xmlns:p14="http://schemas.microsoft.com/office/powerpoint/2010/main" val="4046038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1612" y="1143000"/>
            <a:ext cx="65532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Assigning and Initializing Variables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2812" y="2996861"/>
            <a:ext cx="2743200" cy="719034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Live Demo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3505200"/>
            <a:ext cx="2217042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554" name="Picture 2" descr="http://flitting.files.wordpress.com/2008/08/hammer1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3505200"/>
            <a:ext cx="2057400" cy="2292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6" name="Group 5"/>
          <p:cNvGrpSpPr/>
          <p:nvPr/>
        </p:nvGrpSpPr>
        <p:grpSpPr>
          <a:xfrm>
            <a:off x="4264132" y="4063171"/>
            <a:ext cx="2937486" cy="2189053"/>
            <a:chOff x="7983683" y="1680938"/>
            <a:chExt cx="3749528" cy="27289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47212" y="2129097"/>
              <a:ext cx="2285999" cy="19766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656602">
              <a:off x="7983683" y="3487505"/>
              <a:ext cx="851020" cy="4891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200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1197121">
              <a:off x="10847475" y="3920750"/>
              <a:ext cx="851020" cy="4891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0645054">
              <a:off x="9087682" y="1680938"/>
              <a:ext cx="1475729" cy="4891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height</a:t>
              </a:r>
              <a:endParaRPr lang="en-US" b="1" noProof="1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8858539" y="3301376"/>
              <a:ext cx="719401" cy="194924"/>
            </a:xfrm>
            <a:prstGeom prst="straightConnector1">
              <a:avLst/>
            </a:prstGeom>
            <a:ln w="38100">
              <a:headEnd type="oval" w="sm" len="sm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60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1301" y="15278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Literals</a:t>
            </a:r>
            <a:endParaRPr lang="bg-BG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8" y="2743200"/>
            <a:ext cx="4752975" cy="3152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 rot="20902515">
            <a:off x="506540" y="4414584"/>
            <a:ext cx="2446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@"</a:t>
            </a:r>
            <a:r>
              <a:rPr lang="en-US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Hi\r\n</a:t>
            </a:r>
            <a:r>
              <a:rPr lang="bg-BG" sz="4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32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 rot="664802">
            <a:off x="9323142" y="5268698"/>
            <a:ext cx="17876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\uE52B</a:t>
            </a:r>
            <a:r>
              <a:rPr lang="bg-BG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327655">
            <a:off x="776446" y="3195593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-0.307f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789620">
            <a:off x="9744606" y="3757397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6.02e+23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562399">
            <a:off x="1082478" y="5764234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2034567324L</a:t>
            </a:r>
            <a:endParaRPr lang="en-US" sz="20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0857977">
            <a:off x="2190677" y="2235602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null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435733">
            <a:off x="365767" y="1982968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true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92233" y="2755960"/>
            <a:ext cx="1066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0xFE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320356">
            <a:off x="9984255" y="2090249"/>
            <a:ext cx="1460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12.76m</a:t>
            </a:r>
            <a:endParaRPr 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21293542">
            <a:off x="7116200" y="6045735"/>
            <a:ext cx="2315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r>
              <a: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</a:t>
            </a:r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t\r\n\r\n</a:t>
            </a:r>
            <a:r>
              <a: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\r\n</a:t>
            </a:r>
            <a:r>
              <a:rPr lang="bg-BG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"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80539">
            <a:off x="4646202" y="6124331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3.14159206</a:t>
            </a:r>
            <a:endParaRPr lang="en-US" sz="1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4519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304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Literals</a:t>
            </a:r>
            <a:r>
              <a:rPr lang="en-US" dirty="0"/>
              <a:t> are: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Representations </a:t>
            </a:r>
            <a:r>
              <a:rPr lang="en-US" dirty="0"/>
              <a:t>of </a:t>
            </a:r>
            <a:r>
              <a:rPr lang="en-US" dirty="0" smtClean="0"/>
              <a:t>values in the source code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There are </a:t>
            </a:r>
            <a:r>
              <a:rPr lang="en-US" dirty="0" smtClean="0"/>
              <a:t>several types </a:t>
            </a:r>
            <a:r>
              <a:rPr lang="en-US" dirty="0"/>
              <a:t>of literals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Boolean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Integer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Character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literal</a:t>
            </a:r>
          </a:p>
        </p:txBody>
      </p:sp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Literals?</a:t>
            </a:r>
            <a:endParaRPr 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3329035"/>
            <a:ext cx="4396740" cy="29193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8029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domain of values 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the computer 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Days of week: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pic>
        <p:nvPicPr>
          <p:cNvPr id="77826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012" y="3605583"/>
            <a:ext cx="2195400" cy="2919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31897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boolean literals are: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>
              <a:lnSpc>
                <a:spcPct val="100000"/>
              </a:lnSpc>
            </a:pPr>
            <a:r>
              <a:rPr lang="en-US" dirty="0"/>
              <a:t>The integer literals: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Are used for variables of type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noProof="1"/>
              <a:t>,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Consist of digits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have a sign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be in a hexadecimal format</a:t>
            </a:r>
          </a:p>
        </p:txBody>
      </p:sp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Boolean and Integer Literals</a:t>
            </a:r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212" y="762000"/>
            <a:ext cx="1867906" cy="2438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30623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3248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403740"/>
            <a:ext cx="11804822" cy="531773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Examples of integer literals: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prefixes </a:t>
            </a:r>
            <a:r>
              <a:rPr lang="en-US" dirty="0"/>
              <a:t>mean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dirty="0"/>
              <a:t> </a:t>
            </a:r>
            <a:r>
              <a:rPr lang="en-US" dirty="0" smtClean="0"/>
              <a:t>value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E.g.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0xA8F1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0xFFFFFFFF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suffixes </a:t>
            </a:r>
            <a:r>
              <a:rPr lang="en-US" dirty="0"/>
              <a:t>mean 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dirty="0" smtClean="0"/>
              <a:t> or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type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12345678U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0U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 suffixes </a:t>
            </a:r>
            <a:r>
              <a:rPr lang="en-US" dirty="0"/>
              <a:t>mean a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dirty="0" smtClean="0"/>
              <a:t> or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endParaRPr lang="en-US" dirty="0" smtClean="0"/>
          </a:p>
          <a:p>
            <a:pPr lvl="2">
              <a:lnSpc>
                <a:spcPct val="120000"/>
              </a:lnSpc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9876543L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</a:t>
            </a:r>
          </a:p>
        </p:txBody>
      </p:sp>
      <p:pic>
        <p:nvPicPr>
          <p:cNvPr id="23554" name="Picture 2" descr="Go to fullsize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304" y="4843315"/>
            <a:ext cx="2197508" cy="1481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6" name="Group 5"/>
          <p:cNvGrpSpPr/>
          <p:nvPr/>
        </p:nvGrpSpPr>
        <p:grpSpPr>
          <a:xfrm>
            <a:off x="5637212" y="304800"/>
            <a:ext cx="4267200" cy="1526184"/>
            <a:chOff x="7898873" y="318624"/>
            <a:chExt cx="2810555" cy="3229205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7" name="TextBox 6"/>
            <p:cNvSpPr txBox="1"/>
            <p:nvPr/>
          </p:nvSpPr>
          <p:spPr>
            <a:xfrm rot="21521100">
              <a:off x="7898873" y="318624"/>
              <a:ext cx="684957" cy="1509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363399">
              <a:off x="8174769" y="1568850"/>
              <a:ext cx="745562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843522">
              <a:off x="9356253" y="593324"/>
              <a:ext cx="89311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9558493">
              <a:off x="9235612" y="1930701"/>
              <a:ext cx="869774" cy="1115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445021">
              <a:off x="8815143" y="1232806"/>
              <a:ext cx="625972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351847">
              <a:off x="10115521" y="1740629"/>
              <a:ext cx="593907" cy="853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sz="16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737566">
              <a:off x="9855935" y="2654096"/>
              <a:ext cx="728230" cy="78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1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21140650">
              <a:off x="8522000" y="2563274"/>
              <a:ext cx="812001" cy="984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1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5352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335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Note: the letter ‘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sz="3200" dirty="0"/>
              <a:t>’ is easily confused with the digit ‘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dirty="0" smtClean="0"/>
              <a:t>’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So </a:t>
            </a:r>
            <a:r>
              <a:rPr lang="en-US" sz="3000" dirty="0"/>
              <a:t>it’s better to use ‘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sz="3000" dirty="0" smtClean="0"/>
              <a:t>’</a:t>
            </a:r>
            <a:endParaRPr lang="en-US" sz="3000" dirty="0"/>
          </a:p>
        </p:txBody>
      </p:sp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 – </a:t>
            </a:r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33508" name="Rectangle 4"/>
          <p:cNvSpPr>
            <a:spLocks noChangeArrowheads="1"/>
          </p:cNvSpPr>
          <p:nvPr/>
        </p:nvSpPr>
        <p:spPr bwMode="auto">
          <a:xfrm>
            <a:off x="823912" y="2804380"/>
            <a:ext cx="10528300" cy="344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variables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 initialized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with the same value: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numberInHex = -0x10;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numberInDec = -16;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error, because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234u is of type uint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unsignedInt = 234u;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error, because 234L is of type long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longInt = 234L;</a:t>
            </a:r>
          </a:p>
        </p:txBody>
      </p:sp>
    </p:spTree>
    <p:extLst>
      <p:ext uri="{BB962C8B-B14F-4D97-AF65-F5344CB8AC3E}">
        <p14:creationId xmlns:p14="http://schemas.microsoft.com/office/powerpoint/2010/main" val="2931023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34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real literals:</a:t>
            </a:r>
          </a:p>
          <a:p>
            <a:pPr lvl="1"/>
            <a:r>
              <a:rPr lang="en-US" dirty="0"/>
              <a:t>Are used for values of type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</a:p>
          <a:p>
            <a:pPr lvl="1"/>
            <a:r>
              <a:rPr lang="en-US" dirty="0"/>
              <a:t>May consist of digits, a sign and </a:t>
            </a:r>
            <a:r>
              <a:rPr lang="en-US" dirty="0" smtClean="0"/>
              <a:t>“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 smtClean="0"/>
              <a:t>”</a:t>
            </a:r>
            <a:endParaRPr lang="en-US" dirty="0"/>
          </a:p>
          <a:p>
            <a:pPr lvl="1"/>
            <a:r>
              <a:rPr lang="en-US" dirty="0"/>
              <a:t>May be in exponential </a:t>
            </a:r>
            <a:r>
              <a:rPr lang="en-US" dirty="0" smtClean="0"/>
              <a:t>notation: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6.02e+23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The </a:t>
            </a:r>
            <a:r>
              <a:rPr lang="en-US" dirty="0" smtClean="0"/>
              <a:t>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” </a:t>
            </a:r>
            <a:r>
              <a:rPr lang="en-US" dirty="0"/>
              <a:t>and </a:t>
            </a:r>
            <a:r>
              <a:rPr lang="en-US" dirty="0" smtClean="0"/>
              <a:t>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 smtClean="0"/>
              <a:t>” </a:t>
            </a:r>
            <a:r>
              <a:rPr lang="en-US" dirty="0"/>
              <a:t>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</a:p>
          <a:p>
            <a:r>
              <a:rPr lang="en-US" dirty="0" smtClean="0"/>
              <a:t>The 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 smtClean="0"/>
              <a:t>” and 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 smtClean="0"/>
              <a:t>” 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</a:p>
          <a:p>
            <a:r>
              <a:rPr lang="en-US" dirty="0" smtClean="0"/>
              <a:t>The 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” and “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” suffixes mean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</a:p>
          <a:p>
            <a:r>
              <a:rPr lang="en-US" dirty="0" smtClean="0"/>
              <a:t>The </a:t>
            </a:r>
            <a:r>
              <a:rPr lang="en-US" dirty="0"/>
              <a:t>default interpretation is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</a:p>
        </p:txBody>
      </p:sp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Literals</a:t>
            </a:r>
          </a:p>
        </p:txBody>
      </p:sp>
      <p:pic>
        <p:nvPicPr>
          <p:cNvPr id="18434" name="Picture 2" descr="http://upload.wikimedia.org/wikipedia/commons/thumb/3/39/Latex_real_numbers.svg/343px-Latex_real_number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353" y="3733800"/>
            <a:ext cx="2376054" cy="236220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056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incorrect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 smtClean="0"/>
              <a:t> literal:</a:t>
            </a:r>
          </a:p>
          <a:p>
            <a:endParaRPr lang="en-US" dirty="0"/>
          </a:p>
          <a:p>
            <a:pPr>
              <a:spcBef>
                <a:spcPts val="3000"/>
              </a:spcBef>
            </a:pPr>
            <a:r>
              <a:rPr lang="en-US" dirty="0" smtClean="0"/>
              <a:t>A correct way to assign a floating-point value</a:t>
            </a:r>
            <a:endParaRPr lang="bg-BG" dirty="0" smtClean="0"/>
          </a:p>
          <a:p>
            <a:endParaRPr lang="bg-BG" dirty="0"/>
          </a:p>
          <a:p>
            <a:pPr>
              <a:spcBef>
                <a:spcPts val="2400"/>
              </a:spcBef>
            </a:pPr>
            <a:r>
              <a:rPr lang="en-US" dirty="0" smtClean="0"/>
              <a:t>Exponential format</a:t>
            </a:r>
            <a:r>
              <a:rPr lang="en-US" dirty="0"/>
              <a:t> </a:t>
            </a:r>
            <a:r>
              <a:rPr lang="en-US" dirty="0" smtClean="0"/>
              <a:t>for assigning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 smtClean="0"/>
              <a:t> values: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Literals – Example</a:t>
            </a:r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57250" y="1940004"/>
            <a:ext cx="10418762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 because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12.5 is double by default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12.5;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857250" y="3581400"/>
            <a:ext cx="10418762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is the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correct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way of assigning the value: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12.5f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851126" y="5232583"/>
            <a:ext cx="10418762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the same value in exponential format: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6.02e+23;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1.25e-7f;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26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36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character literals:</a:t>
            </a:r>
          </a:p>
          <a:p>
            <a:pPr lvl="1"/>
            <a:r>
              <a:rPr lang="en-US" dirty="0"/>
              <a:t>Are used for values of the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Consist of two single quotes surrounding the </a:t>
            </a:r>
            <a:r>
              <a:rPr lang="en-US" dirty="0" smtClean="0"/>
              <a:t>character value</a:t>
            </a:r>
            <a:r>
              <a:rPr lang="en-US" dirty="0"/>
              <a:t>: </a:t>
            </a:r>
            <a:endParaRPr lang="bg-BG" dirty="0" smtClean="0"/>
          </a:p>
          <a:p>
            <a:endParaRPr lang="bg-BG" dirty="0"/>
          </a:p>
          <a:p>
            <a:r>
              <a:rPr lang="en-US" dirty="0" smtClean="0"/>
              <a:t>The </a:t>
            </a:r>
            <a:r>
              <a:rPr lang="en-US" dirty="0"/>
              <a:t>value may be:</a:t>
            </a:r>
          </a:p>
          <a:p>
            <a:pPr lvl="1"/>
            <a:r>
              <a:rPr lang="en-US" dirty="0"/>
              <a:t>Symbol</a:t>
            </a:r>
          </a:p>
          <a:p>
            <a:pPr lvl="1"/>
            <a:r>
              <a:rPr lang="en-US" dirty="0"/>
              <a:t>The code of the symbol</a:t>
            </a:r>
          </a:p>
          <a:p>
            <a:pPr lvl="1"/>
            <a:r>
              <a:rPr lang="en-US" dirty="0" smtClean="0"/>
              <a:t>Escaping </a:t>
            </a:r>
            <a:r>
              <a:rPr lang="en-US" dirty="0"/>
              <a:t>sequence</a:t>
            </a:r>
          </a:p>
        </p:txBody>
      </p:sp>
      <p:sp>
        <p:nvSpPr>
          <p:cNvPr id="536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</a:t>
            </a:r>
          </a:p>
        </p:txBody>
      </p:sp>
      <p:pic>
        <p:nvPicPr>
          <p:cNvPr id="20482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70" y="3505200"/>
            <a:ext cx="4689542" cy="26946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989012" y="3200400"/>
            <a:ext cx="48768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&lt;value&gt;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12" y="228600"/>
            <a:ext cx="2209800" cy="221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60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Escaping </a:t>
            </a:r>
            <a:r>
              <a:rPr lang="en-US" dirty="0"/>
              <a:t>sequences are:</a:t>
            </a:r>
          </a:p>
          <a:p>
            <a:pPr lvl="1"/>
            <a:r>
              <a:rPr lang="en-US" dirty="0"/>
              <a:t>Means of presenting a symbol that is usually interpreted otherwise (like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Means of presenting system symbols (like the new line symbol)</a:t>
            </a:r>
          </a:p>
          <a:p>
            <a:r>
              <a:rPr lang="en-US" dirty="0"/>
              <a:t>Common </a:t>
            </a:r>
            <a:r>
              <a:rPr lang="en-US" dirty="0" smtClean="0"/>
              <a:t>escaping </a:t>
            </a:r>
            <a:r>
              <a:rPr lang="en-US" dirty="0"/>
              <a:t>sequences are:</a:t>
            </a:r>
          </a:p>
          <a:p>
            <a:pPr lvl="1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\'</a:t>
            </a:r>
            <a:r>
              <a:rPr lang="en-US" dirty="0"/>
              <a:t> for single </a:t>
            </a:r>
            <a:r>
              <a:rPr lang="en-US" dirty="0" smtClean="0"/>
              <a:t>quote	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 smtClean="0"/>
              <a:t> </a:t>
            </a:r>
            <a:r>
              <a:rPr lang="en-US" dirty="0"/>
              <a:t>for double quote</a:t>
            </a:r>
          </a:p>
          <a:p>
            <a:pPr lvl="1"/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\\</a:t>
            </a:r>
            <a:r>
              <a:rPr lang="en-US" dirty="0"/>
              <a:t> for </a:t>
            </a:r>
            <a:r>
              <a:rPr lang="en-US" dirty="0" smtClean="0"/>
              <a:t>backslash		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\n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for new </a:t>
            </a:r>
            <a:r>
              <a:rPr lang="en-US" dirty="0" smtClean="0"/>
              <a:t>line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\uXXXX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 smtClean="0"/>
              <a:t>for denoting any other Unicode symbol</a:t>
            </a:r>
            <a:endParaRPr lang="en-US" dirty="0"/>
          </a:p>
        </p:txBody>
      </p:sp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Escaping Sequences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04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37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of different character literals:</a:t>
            </a:r>
          </a:p>
        </p:txBody>
      </p:sp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 – Example</a:t>
            </a:r>
          </a:p>
        </p:txBody>
      </p:sp>
      <p:sp>
        <p:nvSpPr>
          <p:cNvPr id="537604" name="Rectangle 4"/>
          <p:cNvSpPr>
            <a:spLocks noChangeArrowheads="1"/>
          </p:cNvSpPr>
          <p:nvPr/>
        </p:nvSpPr>
        <p:spPr bwMode="auto">
          <a:xfrm>
            <a:off x="912812" y="1981200"/>
            <a:ext cx="10363200" cy="43704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'a'; // An ordinary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'\u006F'; // Unicode symbol code in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//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hexadecimal format (letter 'o')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'\u8449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// </a:t>
            </a:r>
            <a:r>
              <a:rPr lang="ja-JP" alt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葉 </a:t>
            </a:r>
            <a:r>
              <a:rPr lang="en-US" altLang="ja-JP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Leaf in Traditional Chinese)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'\''; // Assigning the single quote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'\\'; // Assigning the backslash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'\n'; // Assigning new line symbol</a:t>
            </a: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'\t'; // Assigning TAB symbol</a:t>
            </a: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"a"; // Incorrect: use single quotes</a:t>
            </a:r>
          </a:p>
        </p:txBody>
      </p:sp>
    </p:spTree>
    <p:extLst>
      <p:ext uri="{BB962C8B-B14F-4D97-AF65-F5344CB8AC3E}">
        <p14:creationId xmlns:p14="http://schemas.microsoft.com/office/powerpoint/2010/main" val="4417747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39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 literals:</a:t>
            </a:r>
          </a:p>
          <a:p>
            <a:pPr lvl="1"/>
            <a:r>
              <a:rPr lang="en-US" dirty="0"/>
              <a:t>Are used for values of the string type</a:t>
            </a:r>
          </a:p>
          <a:p>
            <a:pPr lvl="1"/>
            <a:r>
              <a:rPr lang="en-US" dirty="0"/>
              <a:t>Consist of two double quotes surrounding the value: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&lt;value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lvl="1"/>
            <a:r>
              <a:rPr lang="en-US" sz="2800" dirty="0"/>
              <a:t>The value is a sequence of character </a:t>
            </a:r>
            <a:r>
              <a:rPr lang="en-US" sz="2800" dirty="0" smtClean="0"/>
              <a:t>literals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endParaRPr lang="en-US" dirty="0" smtClean="0"/>
          </a:p>
          <a:p>
            <a:pPr lvl="1">
              <a:spcBef>
                <a:spcPts val="1800"/>
              </a:spcBef>
            </a:pPr>
            <a:r>
              <a:rPr lang="en-US" dirty="0" smtClean="0"/>
              <a:t>May </a:t>
            </a:r>
            <a:r>
              <a:rPr lang="en-US" dirty="0"/>
              <a:t>have a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@</a:t>
            </a:r>
            <a:r>
              <a:rPr lang="en-US" dirty="0"/>
              <a:t> prefix which </a:t>
            </a:r>
            <a:r>
              <a:rPr lang="en-US" dirty="0" smtClean="0"/>
              <a:t>ignores the </a:t>
            </a:r>
            <a:r>
              <a:rPr lang="en-US" dirty="0"/>
              <a:t>used </a:t>
            </a:r>
            <a:r>
              <a:rPr lang="en-US" dirty="0" smtClean="0"/>
              <a:t>escaping sequences: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@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"&lt;value&gt;"</a:t>
            </a:r>
          </a:p>
        </p:txBody>
      </p:sp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Literals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1224" y="3886200"/>
            <a:ext cx="10363200" cy="50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am a sting literal</a:t>
            </a: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89012" y="5867400"/>
            <a:ext cx="10363200" cy="53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@"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C:\WINDOWS\System32\drivers\beep.sys</a:t>
            </a:r>
            <a:r>
              <a:rPr lang="en-US" sz="26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  <a:endParaRPr lang="en-US" sz="26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067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40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Benefits of quoted strings (with the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en-US" dirty="0" smtClean="0"/>
              <a:t> prefix):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quoted strings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""</a:t>
            </a:r>
            <a:r>
              <a:rPr lang="en-US" dirty="0" smtClean="0"/>
              <a:t> is used instead of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Literals – </a:t>
            </a:r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762000" y="1957792"/>
            <a:ext cx="1066641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is a string literal using escape sequences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quotation =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\"Hello, Jude\", he said.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path =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C:\\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Windows\\notepad.exe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is an example of the usage of @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quotation = @"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""Hello, Jimmy!"", she answered.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path = @"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C:\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Windows\notepad.exe";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4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@"some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text</a:t>
            </a:r>
            <a:r>
              <a:rPr lang="en-US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";</a:t>
            </a:r>
          </a:p>
        </p:txBody>
      </p:sp>
    </p:spTree>
    <p:extLst>
      <p:ext uri="{BB962C8B-B14F-4D97-AF65-F5344CB8AC3E}">
        <p14:creationId xmlns:p14="http://schemas.microsoft.com/office/powerpoint/2010/main" val="3252245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Name </a:t>
            </a:r>
            <a:r>
              <a:rPr lang="en-US" dirty="0"/>
              <a:t>(C# </a:t>
            </a:r>
            <a:r>
              <a:rPr lang="en-US" dirty="0" smtClean="0"/>
              <a:t>keyword or .NET type)</a:t>
            </a:r>
            <a:endParaRPr lang="en-US" dirty="0"/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(how much memory is used)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Default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value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Example: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Integer numbers in C#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Name: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Size: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bits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 smtClean="0"/>
              <a:t>(4 bytes)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Default value: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72623" y="600182"/>
            <a:ext cx="2400601" cy="2828818"/>
            <a:chOff x="7401286" y="533400"/>
            <a:chExt cx="1975608" cy="2328015"/>
          </a:xfrm>
        </p:grpSpPr>
        <p:pic>
          <p:nvPicPr>
            <p:cNvPr id="2052" name="Picture 4" descr="http://clipartist.info/RSS/openclipart.org/2011/July/15-Friday/binary_file_icon-1331px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01286" y="533400"/>
              <a:ext cx="1975608" cy="2328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7464631" y="1697737"/>
              <a:ext cx="1344613" cy="106397"/>
            </a:xfrm>
            <a:prstGeom prst="rect">
              <a:avLst/>
            </a:prstGeom>
            <a:solidFill>
              <a:srgbClr val="F0A22E">
                <a:alpha val="10196"/>
              </a:srgbClr>
            </a:solid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482081" y="2146923"/>
            <a:ext cx="3251131" cy="1036082"/>
          </a:xfrm>
          <a:prstGeom prst="wedgeRoundRectCallout">
            <a:avLst>
              <a:gd name="adj1" fmla="val -59318"/>
              <a:gd name="adj2" fmla="val -560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sequence of 32 bits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744" y="4617546"/>
            <a:ext cx="3920068" cy="1907456"/>
          </a:xfrm>
          <a:prstGeom prst="rect">
            <a:avLst/>
          </a:prstGeom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217247" y="3855847"/>
            <a:ext cx="3403531" cy="1036082"/>
          </a:xfrm>
          <a:prstGeom prst="wedgeRoundRectCallout">
            <a:avLst>
              <a:gd name="adj1" fmla="val 40050"/>
              <a:gd name="adj2" fmla="val 876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800" dirty="0" smtClean="0">
                <a:solidFill>
                  <a:srgbClr val="FFFFFF"/>
                </a:solidFill>
              </a:rPr>
              <a:t>: 4 sequential bytes in the memory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612" y="1998800"/>
            <a:ext cx="8229600" cy="820600"/>
          </a:xfrm>
        </p:spPr>
        <p:txBody>
          <a:bodyPr/>
          <a:lstStyle/>
          <a:p>
            <a:r>
              <a:rPr lang="en-US" dirty="0" smtClean="0"/>
              <a:t>String Literals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9612" y="2859879"/>
            <a:ext cx="8229600" cy="719034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Live Demo</a:t>
            </a:r>
            <a:endParaRPr lang="en-US" dirty="0"/>
          </a:p>
        </p:txBody>
      </p:sp>
      <p:pic>
        <p:nvPicPr>
          <p:cNvPr id="4" name="Picture 2" descr="Symbols by fantasyghostpsn."/>
          <p:cNvPicPr>
            <a:picLocks noChangeAspect="1" noChangeArrowheads="1"/>
          </p:cNvPicPr>
          <p:nvPr/>
        </p:nvPicPr>
        <p:blipFill>
          <a:blip r:embed="rId3" cstate="screen"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26875">
            <a:off x="5279328" y="1527061"/>
            <a:ext cx="1590675" cy="65943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6939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79612" y="2227400"/>
            <a:ext cx="8229600" cy="820600"/>
          </a:xfrm>
        </p:spPr>
        <p:txBody>
          <a:bodyPr/>
          <a:lstStyle/>
          <a:p>
            <a:r>
              <a:rPr lang="en-US" dirty="0" smtClean="0"/>
              <a:t>Nullable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209212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3288">
            <a:off x="963326" y="3932806"/>
            <a:ext cx="4334756" cy="1543134"/>
          </a:xfrm>
          <a:prstGeom prst="rect">
            <a:avLst/>
          </a:prstGeom>
          <a:noFill/>
          <a:ln>
            <a:noFill/>
          </a:ln>
          <a:effectLst>
            <a:glow rad="101600">
              <a:srgbClr val="FFFFFF">
                <a:alpha val="40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isometricOffAxis1Top">
              <a:rot lat="18448658" lon="19229748" rev="2465574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519">
            <a:off x="7558419" y="4016693"/>
            <a:ext cx="2056355" cy="2148681"/>
          </a:xfrm>
          <a:prstGeom prst="rect">
            <a:avLst/>
          </a:prstGeom>
          <a:noFill/>
          <a:ln>
            <a:noFill/>
          </a:ln>
          <a:effectLst>
            <a:glow rad="139700">
              <a:srgbClr val="FFFFFF">
                <a:alpha val="40000"/>
              </a:srgb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954" y="1428106"/>
            <a:ext cx="1690687" cy="2226940"/>
          </a:xfrm>
          <a:prstGeom prst="roundRect">
            <a:avLst>
              <a:gd name="adj" fmla="val 13155"/>
            </a:avLst>
          </a:prstGeom>
          <a:noFill/>
          <a:ln>
            <a:noFill/>
          </a:ln>
          <a:effectLst>
            <a:glow rad="127000">
              <a:srgbClr val="FFFFFF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562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Nullable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types are instances of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System.Nullable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structure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Wrapper </a:t>
            </a:r>
            <a:r>
              <a:rPr lang="en-US" dirty="0" smtClean="0"/>
              <a:t>around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primitive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types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E.g.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dirty="0" smtClean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double?</a:t>
            </a:r>
            <a:r>
              <a:rPr lang="en-US" dirty="0">
                <a:solidFill>
                  <a:srgbClr val="EBFFD2"/>
                </a:solidFill>
              </a:rPr>
              <a:t>, etc.</a:t>
            </a:r>
          </a:p>
          <a:p>
            <a:pPr>
              <a:lnSpc>
                <a:spcPct val="11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Nullabe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type can represent the normal range of values for its underlying value type, plus an additional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value</a:t>
            </a:r>
          </a:p>
          <a:p>
            <a:pPr>
              <a:lnSpc>
                <a:spcPct val="110000"/>
              </a:lnSpc>
            </a:pPr>
            <a:r>
              <a:rPr lang="en-US" dirty="0"/>
              <a:t>Useful when dealing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databases</a:t>
            </a:r>
            <a:r>
              <a:rPr lang="en-US" dirty="0" smtClean="0"/>
              <a:t> or </a:t>
            </a:r>
            <a:r>
              <a:rPr lang="en-US" dirty="0"/>
              <a:t>other structures that have default value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Nullable</a:t>
            </a:r>
            <a:r>
              <a:rPr lang="en-US" dirty="0" smtClean="0"/>
              <a:t> </a:t>
            </a:r>
            <a:r>
              <a:rPr lang="en-US" dirty="0"/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342972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Example with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3200" dirty="0" smtClean="0"/>
              <a:t>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Example with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double</a:t>
            </a:r>
            <a:r>
              <a:rPr lang="en-US" sz="3200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Nullable Types – Example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561453" y="1987435"/>
            <a:ext cx="10989718" cy="1365365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int? someInteger = null;</a:t>
            </a: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the integer with Null value -&gt; " + someInteger);</a:t>
            </a: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someInteger = 5;</a:t>
            </a: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indent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 the integer with value 5 -&gt; " +  someInteger);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76693" y="4495800"/>
            <a:ext cx="10989718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double? someDouble = null;</a:t>
            </a:r>
          </a:p>
          <a:p>
            <a:r>
              <a:rPr lang="en-US" sz="2000" noProof="1"/>
              <a:t>Console.WriteLine</a:t>
            </a:r>
            <a:r>
              <a:rPr lang="en-US" sz="2000" noProof="1" smtClean="0"/>
              <a:t>(</a:t>
            </a:r>
          </a:p>
          <a:p>
            <a:r>
              <a:rPr lang="en-US" sz="2000" noProof="1"/>
              <a:t> </a:t>
            </a:r>
            <a:r>
              <a:rPr lang="en-US" sz="2000" noProof="1" smtClean="0"/>
              <a:t> "</a:t>
            </a:r>
            <a:r>
              <a:rPr lang="en-US" sz="2000" noProof="1"/>
              <a:t>This is the real number with Null value -&gt; </a:t>
            </a:r>
            <a:r>
              <a:rPr lang="en-US" sz="2000" noProof="1" smtClean="0"/>
              <a:t>" </a:t>
            </a:r>
            <a:r>
              <a:rPr lang="en-US" sz="2000" noProof="1"/>
              <a:t>+ someDouble);</a:t>
            </a:r>
          </a:p>
          <a:p>
            <a:r>
              <a:rPr lang="en-US" sz="2000" noProof="1"/>
              <a:t>someDouble = 2.5;</a:t>
            </a:r>
          </a:p>
          <a:p>
            <a:r>
              <a:rPr lang="en-US" sz="2000" noProof="1"/>
              <a:t>Console.WriteLine</a:t>
            </a:r>
            <a:r>
              <a:rPr lang="en-US" sz="2000" noProof="1" smtClean="0"/>
              <a:t>("</a:t>
            </a:r>
            <a:r>
              <a:rPr lang="en-US" sz="2000" noProof="1"/>
              <a:t>This is the real number with value 5 -&gt; " + </a:t>
            </a:r>
            <a:r>
              <a:rPr lang="en-US" sz="2000" noProof="1" smtClean="0"/>
              <a:t>someDouble</a:t>
            </a:r>
            <a:r>
              <a:rPr lang="en-US" sz="2000" noProof="1"/>
              <a:t>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45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6212" y="4419600"/>
            <a:ext cx="8938472" cy="820600"/>
          </a:xfrm>
        </p:spPr>
        <p:txBody>
          <a:bodyPr/>
          <a:lstStyle/>
          <a:p>
            <a:r>
              <a:rPr lang="en-US" dirty="0" smtClean="0"/>
              <a:t>Nullable Types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>
          <a:xfrm>
            <a:off x="1446212" y="5331544"/>
            <a:ext cx="8938472" cy="688256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Live Demo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9211750">
            <a:off x="6527074" y="2131756"/>
            <a:ext cx="2922947" cy="981547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212" y="1295400"/>
            <a:ext cx="3773751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5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Data types are domains of possible values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3000" dirty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character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string</a:t>
            </a:r>
          </a:p>
          <a:p>
            <a:pPr>
              <a:lnSpc>
                <a:spcPct val="100000"/>
              </a:lnSpc>
            </a:pPr>
            <a:r>
              <a:rPr lang="en-US" dirty="0"/>
              <a:t>Integer types hold whole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-2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32768</a:t>
            </a:r>
          </a:p>
          <a:p>
            <a:pPr>
              <a:lnSpc>
                <a:spcPct val="100000"/>
              </a:lnSpc>
            </a:pPr>
            <a:r>
              <a:rPr lang="en-US" dirty="0"/>
              <a:t>Float and double hold floating-point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3.14159206</a:t>
            </a:r>
            <a:r>
              <a:rPr lang="en-US" sz="3000" dirty="0" smtClean="0"/>
              <a:t>,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6.02e+23</a:t>
            </a:r>
            <a:endParaRPr lang="en-US" sz="30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Decimal type holds money and financial </a:t>
            </a:r>
            <a:r>
              <a:rPr lang="en-US" dirty="0" smtClean="0"/>
              <a:t>information</a:t>
            </a:r>
            <a:r>
              <a:rPr lang="en-US" sz="3200" dirty="0" smtClean="0"/>
              <a:t>, </a:t>
            </a:r>
            <a:r>
              <a:rPr lang="en-US" sz="3200" dirty="0"/>
              <a:t>e.g.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12.80</a:t>
            </a:r>
          </a:p>
          <a:p>
            <a:pPr>
              <a:lnSpc>
                <a:spcPct val="100000"/>
              </a:lnSpc>
            </a:pPr>
            <a:r>
              <a:rPr lang="en-US" dirty="0"/>
              <a:t>Boolean type holds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/>
              <a:t> or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7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295400"/>
            <a:ext cx="2819400" cy="2819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861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 smtClean="0"/>
              <a:t>Character </a:t>
            </a:r>
            <a:r>
              <a:rPr lang="en-US" sz="3200" dirty="0"/>
              <a:t>type holds a single Unicode </a:t>
            </a:r>
            <a:r>
              <a:rPr lang="en-US" sz="3200" dirty="0" smtClean="0"/>
              <a:t>character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E.g</a:t>
            </a:r>
            <a:r>
              <a:rPr lang="en-US" sz="3000" dirty="0"/>
              <a:t>. '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\n</a:t>
            </a:r>
            <a:r>
              <a:rPr lang="en-US" sz="3000" dirty="0" smtClean="0"/>
              <a:t>'</a:t>
            </a:r>
            <a:r>
              <a:rPr lang="en-US" sz="3000" dirty="0"/>
              <a:t>, '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3000" dirty="0" smtClean="0"/>
              <a:t>'</a:t>
            </a:r>
            <a:r>
              <a:rPr lang="en-US" sz="3000" dirty="0"/>
              <a:t>, </a:t>
            </a:r>
            <a:r>
              <a:rPr lang="en-US" sz="3000" dirty="0" smtClean="0"/>
              <a:t>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€</a:t>
            </a:r>
            <a:r>
              <a:rPr lang="en-US" sz="3000" dirty="0" smtClean="0"/>
              <a:t>', '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\u0AF4</a:t>
            </a:r>
            <a:r>
              <a:rPr lang="en-US" sz="3000" dirty="0" smtClean="0"/>
              <a:t>'</a:t>
            </a:r>
            <a:endParaRPr lang="en-US" sz="3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String type hold a text, e.g. "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Hello C#</a:t>
            </a:r>
            <a:r>
              <a:rPr lang="en-US" sz="3200" dirty="0"/>
              <a:t>"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Object type hold any </a:t>
            </a:r>
            <a:r>
              <a:rPr lang="en-US" sz="3200" dirty="0" smtClean="0"/>
              <a:t>value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sz="3000" dirty="0" smtClean="0"/>
              <a:t>E.g</a:t>
            </a:r>
            <a:r>
              <a:rPr lang="en-US" sz="3000" dirty="0"/>
              <a:t>.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string</a:t>
            </a:r>
            <a:r>
              <a:rPr lang="en-US" sz="3000" dirty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number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character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date</a:t>
            </a:r>
            <a:r>
              <a:rPr lang="en-US" sz="3000" dirty="0" smtClean="0"/>
              <a:t>, …</a:t>
            </a:r>
            <a:endParaRPr lang="en-US" sz="3000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Variables are named pieces of memory that hold a value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Identifiers are the names of variables, classes, methods, etc.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dirty="0"/>
              <a:t>Literals are the values of the primitive types, e.g.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0xFE</a:t>
            </a:r>
            <a:r>
              <a:rPr lang="en-US" sz="3200" dirty="0"/>
              <a:t>,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'\uF7B3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3200" noProof="1" smtClean="0"/>
              <a:t>Nullable</a:t>
            </a:r>
            <a:r>
              <a:rPr lang="en-US" sz="3200" dirty="0" smtClean="0"/>
              <a:t> </a:t>
            </a:r>
            <a:r>
              <a:rPr lang="en-US" sz="3200" dirty="0"/>
              <a:t>types can hold a value or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3200" dirty="0"/>
              <a:t> (absence of value)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(2)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295400"/>
            <a:ext cx="2819400" cy="2819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081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942012" y="6400802"/>
            <a:ext cx="6069976" cy="363552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http://softuni.bg/courses/csharp-basics/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 Data Types and Variables</a:t>
            </a:r>
            <a:endParaRPr lang="en-US" dirty="0"/>
          </a:p>
        </p:txBody>
      </p:sp>
      <p:pic>
        <p:nvPicPr>
          <p:cNvPr id="15362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8605">
            <a:off x="500082" y="991146"/>
            <a:ext cx="2785342" cy="27853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3547">
            <a:off x="4042002" y="3991184"/>
            <a:ext cx="2590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2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71043">
            <a:off x="2943666" y="623344"/>
            <a:ext cx="2590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941481" flipV="1">
            <a:off x="1409734" y="4827137"/>
            <a:ext cx="2003430" cy="20034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4304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82888" y="1426200"/>
            <a:ext cx="6480175" cy="986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Integer Types</a:t>
            </a:r>
            <a:endParaRPr lang="bg-BG" dirty="0"/>
          </a:p>
        </p:txBody>
      </p:sp>
      <p:pic>
        <p:nvPicPr>
          <p:cNvPr id="75777" name="Picture 1" descr="C:\Temp\digits-small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065" y="3023235"/>
            <a:ext cx="4700494" cy="29965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 rot="21313301">
            <a:off x="1181897" y="2099217"/>
            <a:ext cx="10463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 rot="529744">
            <a:off x="511758" y="4513487"/>
            <a:ext cx="1287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  <a:endParaRPr lang="en-US" sz="48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635723">
            <a:off x="9570121" y="1540599"/>
            <a:ext cx="1566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sbyte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16232">
            <a:off x="8885232" y="4200057"/>
            <a:ext cx="1523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short</a:t>
            </a:r>
            <a:endParaRPr lang="en-US" sz="40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237222">
            <a:off x="1870256" y="2857055"/>
            <a:ext cx="11187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uint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1130139">
            <a:off x="9108629" y="2486369"/>
            <a:ext cx="1037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byte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59583">
            <a:off x="9586868" y="5015341"/>
            <a:ext cx="143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ushort</a:t>
            </a:r>
            <a:endParaRPr lang="en-US" sz="28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20932851">
            <a:off x="1215647" y="5321267"/>
            <a:ext cx="1499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ulong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0631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Integer types</a:t>
            </a:r>
            <a:r>
              <a:rPr lang="en-US" sz="3200" dirty="0"/>
              <a:t>:</a:t>
            </a:r>
          </a:p>
          <a:p>
            <a:pPr lvl="1"/>
            <a:r>
              <a:rPr lang="en-US" dirty="0"/>
              <a:t>Represent whole numbers</a:t>
            </a:r>
          </a:p>
          <a:p>
            <a:pPr lvl="1"/>
            <a:r>
              <a:rPr lang="en-US" dirty="0"/>
              <a:t>May be signed or unsigned</a:t>
            </a:r>
          </a:p>
          <a:p>
            <a:pPr lvl="1"/>
            <a:r>
              <a:rPr lang="en-US" dirty="0"/>
              <a:t>Have range of values, depending on the </a:t>
            </a:r>
            <a:r>
              <a:rPr lang="en-US" dirty="0" smtClean="0"/>
              <a:t>size of memory used</a:t>
            </a:r>
            <a:endParaRPr lang="en-US" dirty="0"/>
          </a:p>
          <a:p>
            <a:r>
              <a:rPr lang="en-US" sz="3200" dirty="0"/>
              <a:t>The default value of integer types is: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 – for integer types, except</a:t>
            </a:r>
            <a:endParaRPr lang="bg-BG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  <a:r>
              <a:rPr lang="en-US" dirty="0"/>
              <a:t> – for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long</a:t>
            </a:r>
            <a:r>
              <a:rPr lang="en-US" dirty="0"/>
              <a:t> type</a:t>
            </a:r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Integer Types?</a:t>
            </a:r>
            <a:endParaRPr lang="bg-BG"/>
          </a:p>
        </p:txBody>
      </p:sp>
      <p:pic>
        <p:nvPicPr>
          <p:cNvPr id="73730" name="Picture 2" descr="closeup of digits by mkbgeorgi.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533" y="4343400"/>
            <a:ext cx="2914662" cy="19411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 rot="21313301">
            <a:off x="7375949" y="892914"/>
            <a:ext cx="960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529744">
            <a:off x="6889213" y="1810320"/>
            <a:ext cx="11961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long</a:t>
            </a:r>
            <a:endParaRPr lang="en-US" sz="44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 rot="21116232">
            <a:off x="8294061" y="1544427"/>
            <a:ext cx="14109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noProof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short</a:t>
            </a:r>
            <a:endParaRPr lang="en-US" sz="3600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9664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1"/>
            <a:ext cx="11804822" cy="5654676"/>
          </a:xfrm>
        </p:spPr>
        <p:txBody>
          <a:bodyPr>
            <a:noAutofit/>
          </a:bodyPr>
          <a:lstStyle/>
          <a:p>
            <a:r>
              <a:rPr lang="en-US" sz="30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sbyte</a:t>
            </a:r>
            <a:r>
              <a:rPr lang="en-US" sz="3000" dirty="0" smtClean="0"/>
              <a:t> </a:t>
            </a:r>
            <a:r>
              <a:rPr lang="en-US" sz="3000" dirty="0"/>
              <a:t>(-128 to 127): signed 8-bit</a:t>
            </a:r>
          </a:p>
          <a:p>
            <a:r>
              <a:rPr lang="en-US" sz="3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sz="3000" dirty="0" smtClean="0"/>
              <a:t> </a:t>
            </a:r>
            <a:r>
              <a:rPr lang="en-US" sz="3000" dirty="0"/>
              <a:t>(0 to 255): unsigned 8-bit</a:t>
            </a:r>
          </a:p>
          <a:p>
            <a:r>
              <a:rPr lang="en-US" sz="3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sz="3000" dirty="0"/>
              <a:t> (-32,768 to 32,767): signed 16-bit</a:t>
            </a:r>
          </a:p>
          <a:p>
            <a:r>
              <a:rPr lang="en-US" sz="3000" b="1" noProof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ushort</a:t>
            </a:r>
            <a:r>
              <a:rPr lang="en-US" sz="3000" dirty="0"/>
              <a:t> (0 to 65,535): unsigned </a:t>
            </a:r>
            <a:r>
              <a:rPr lang="en-US" sz="3000" dirty="0" smtClean="0"/>
              <a:t>16-bit</a:t>
            </a:r>
          </a:p>
          <a:p>
            <a:r>
              <a:rPr lang="en-US" sz="30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3000" dirty="0" smtClean="0"/>
              <a:t> (-2,147,483,648 to 2,147,483,647): signed 32-bit</a:t>
            </a:r>
          </a:p>
          <a:p>
            <a:r>
              <a:rPr lang="en-US" sz="30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sz="3000" dirty="0" smtClean="0"/>
              <a:t> (0 to 4,294,967,295): unsigned 32-bit</a:t>
            </a:r>
          </a:p>
          <a:p>
            <a:r>
              <a:rPr lang="en-US" sz="3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sz="3000" dirty="0"/>
              <a:t> (-9,223,372,036,854,775,808 to 9,223,372,036,854,775,807): signed 64-bit</a:t>
            </a:r>
          </a:p>
          <a:p>
            <a:r>
              <a:rPr lang="en-US" sz="3000" b="1" noProof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sz="3000" dirty="0"/>
              <a:t> (0 to 18,446,744,073,709,551,615): unsigned </a:t>
            </a:r>
            <a:r>
              <a:rPr lang="en-US" sz="3000" dirty="0" smtClean="0"/>
              <a:t>64-bit</a:t>
            </a:r>
            <a:endParaRPr lang="en-US" sz="3000" dirty="0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grpSp>
        <p:nvGrpSpPr>
          <p:cNvPr id="3" name="Group 2"/>
          <p:cNvGrpSpPr/>
          <p:nvPr/>
        </p:nvGrpSpPr>
        <p:grpSpPr>
          <a:xfrm>
            <a:off x="7389812" y="609600"/>
            <a:ext cx="3126633" cy="2655562"/>
            <a:chOff x="7864686" y="847893"/>
            <a:chExt cx="3126633" cy="2655562"/>
          </a:xfrm>
          <a:effectLst>
            <a:glow rad="101600">
              <a:schemeClr val="tx1">
                <a:lumMod val="95000"/>
                <a:alpha val="20000"/>
              </a:schemeClr>
            </a:glow>
          </a:effectLst>
        </p:grpSpPr>
        <p:sp>
          <p:nvSpPr>
            <p:cNvPr id="5" name="TextBox 4"/>
            <p:cNvSpPr txBox="1"/>
            <p:nvPr/>
          </p:nvSpPr>
          <p:spPr>
            <a:xfrm rot="21521100">
              <a:off x="7937623" y="847893"/>
              <a:ext cx="96051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int</a:t>
              </a:r>
              <a:endParaRPr lang="en-US" sz="44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737543">
              <a:off x="7864686" y="2060400"/>
              <a:ext cx="11063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long</a:t>
              </a:r>
              <a:endParaRPr lang="en-US" sz="4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843522">
              <a:off x="9232042" y="1143042"/>
              <a:ext cx="13387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sbyte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207799">
              <a:off x="9095457" y="2267042"/>
              <a:ext cx="13019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short</a:t>
              </a:r>
              <a:endParaRPr lang="en-US" sz="32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445021">
              <a:off x="8540830" y="1627574"/>
              <a:ext cx="9514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uint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1351847">
              <a:off x="9941224" y="1874884"/>
              <a:ext cx="9425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byte</a:t>
              </a:r>
              <a:endParaRPr lang="en-US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737566">
              <a:off x="9833630" y="2980236"/>
              <a:ext cx="1157689" cy="52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ushort</a:t>
              </a:r>
              <a:endParaRPr lang="en-US" sz="20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140650">
              <a:off x="8139240" y="2809285"/>
              <a:ext cx="1263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noProof="1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glow rad="63500">
                      <a:schemeClr val="accent6">
                        <a:satMod val="175000"/>
                        <a:alpha val="40000"/>
                      </a:schemeClr>
                    </a:glow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ulong</a:t>
              </a:r>
              <a:endParaRPr lang="en-US" sz="2800" b="1" noProof="1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88668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3420</Words>
  <Application>Microsoft Office PowerPoint</Application>
  <PresentationFormat>Custom</PresentationFormat>
  <Paragraphs>699</Paragraphs>
  <Slides>69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SoftUni 16x9</vt:lpstr>
      <vt:lpstr>Primitive Data Types and Variables</vt:lpstr>
      <vt:lpstr>Table of Contents</vt:lpstr>
      <vt:lpstr>Primitive Data Types</vt:lpstr>
      <vt:lpstr>How Computing Works?</vt:lpstr>
      <vt:lpstr>What Is a Data Type?</vt:lpstr>
      <vt:lpstr>Data Type Characteristics</vt:lpstr>
      <vt:lpstr>Integer Types</vt:lpstr>
      <vt:lpstr>What are Integer Types?</vt:lpstr>
      <vt:lpstr>Integer Types</vt:lpstr>
      <vt:lpstr>Measuring Time – Example</vt:lpstr>
      <vt:lpstr>Integer Types</vt:lpstr>
      <vt:lpstr>Floating-Point and Decimal Floating-Point Types</vt:lpstr>
      <vt:lpstr>What are Floating-Point Types?</vt:lpstr>
      <vt:lpstr>Floating-Point Types</vt:lpstr>
      <vt:lpstr>PI Precision – Example</vt:lpstr>
      <vt:lpstr>Abnormalities in the Floating-Point Calculations</vt:lpstr>
      <vt:lpstr>Decimal Floating-Point Types</vt:lpstr>
      <vt:lpstr>Floating-Point and Decimal Floating-Point Types</vt:lpstr>
      <vt:lpstr>Boolean Type</vt:lpstr>
      <vt:lpstr>The Boolean Data Type</vt:lpstr>
      <vt:lpstr>Boolean Values – Example</vt:lpstr>
      <vt:lpstr>Boolean Type</vt:lpstr>
      <vt:lpstr>Character Type</vt:lpstr>
      <vt:lpstr>The Character Data Type</vt:lpstr>
      <vt:lpstr>Characters and Codes</vt:lpstr>
      <vt:lpstr>Character Type</vt:lpstr>
      <vt:lpstr>String Type</vt:lpstr>
      <vt:lpstr>The String Data Type</vt:lpstr>
      <vt:lpstr>Saying Hello – Example</vt:lpstr>
      <vt:lpstr>String Type</vt:lpstr>
      <vt:lpstr>Object Type</vt:lpstr>
      <vt:lpstr>The Object Type</vt:lpstr>
      <vt:lpstr>Objects</vt:lpstr>
      <vt:lpstr>Introducing Variables</vt:lpstr>
      <vt:lpstr>What Is a Variable?</vt:lpstr>
      <vt:lpstr>Variable Characteristics</vt:lpstr>
      <vt:lpstr>Declaring and Using Variables</vt:lpstr>
      <vt:lpstr>Declaring Variables</vt:lpstr>
      <vt:lpstr>Identifiers</vt:lpstr>
      <vt:lpstr>Identifiers (2)</vt:lpstr>
      <vt:lpstr>Identifiers – Examples</vt:lpstr>
      <vt:lpstr>Assigning Values To Variables</vt:lpstr>
      <vt:lpstr>Assigning Values</vt:lpstr>
      <vt:lpstr>Assigning Values – Examples</vt:lpstr>
      <vt:lpstr>Initializing Variables</vt:lpstr>
      <vt:lpstr>Initialization – Examples</vt:lpstr>
      <vt:lpstr>Assigning and Initializing Variables</vt:lpstr>
      <vt:lpstr>Literals</vt:lpstr>
      <vt:lpstr>What are Literals?</vt:lpstr>
      <vt:lpstr>Boolean and Integer Literals</vt:lpstr>
      <vt:lpstr>Integer Literals</vt:lpstr>
      <vt:lpstr>Integer Literals – Examples</vt:lpstr>
      <vt:lpstr>Real Literals</vt:lpstr>
      <vt:lpstr>Real Literals – Example</vt:lpstr>
      <vt:lpstr>Character Literals</vt:lpstr>
      <vt:lpstr>Escaping Sequences</vt:lpstr>
      <vt:lpstr>Character Literals – Example</vt:lpstr>
      <vt:lpstr>String Literals</vt:lpstr>
      <vt:lpstr>String Literals – Examples</vt:lpstr>
      <vt:lpstr>String Literals</vt:lpstr>
      <vt:lpstr>Nullable Types</vt:lpstr>
      <vt:lpstr>Nullable Types</vt:lpstr>
      <vt:lpstr>Nullable Types – Example</vt:lpstr>
      <vt:lpstr>Nullable Types</vt:lpstr>
      <vt:lpstr>Summary</vt:lpstr>
      <vt:lpstr>Summary (2)</vt:lpstr>
      <vt:lpstr>Primitive Data Types and Variables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Primitive Data Types and Variables</dc:title>
  <dc:subject>Software Development Course</dc:subject>
  <dc:creator/>
  <cp:keywords>C#, programming, variables, data types, literals,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2014-05-28T21:14:03Z</dcterms:modified>
  <cp:category>programming; computer programming; 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